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custom.xml" ContentType="application/vnd.openxmlformats-officedocument.custom-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theme/theme1.xml" ContentType="application/vnd.openxmlformats-officedocument.theme+xml"/>
  <Override PartName="/ppt/theme/theme2.xml" ContentType="application/vnd.openxmlformats-officedocument.theme+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11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.xml" ContentType="application/vnd.openxmlformats-officedocument.presentationml.slideLayout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notesMasterIdLst>
    <p:notesMasterId r:id="rId3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9144000" cy="5143500"/>
  <p:notesSz cx="5143500" cy="9144000"/>
</p:presentation>
</file>

<file path=ppt/presProps.xml><?xml version="1.0" encoding="utf-8"?>
<p:presentationPr xmlns:a="http://schemas.openxmlformats.org/drawingml/2006/main" xmlns:p="http://schemas.openxmlformats.org/presentationml/2006/main" xmlns:r="http://schemas.openxmlformats.org/officeDocument/2006/relationships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presProps" Target="presProps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r>
              <a:rPr lang="it-IT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Fai clic per spostare la diapositiva</a:t>
            </a:r>
            <a:endParaRPr lang="it-IT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>
              <a:buNone/>
            </a:pPr>
            <a:r>
              <a:rPr lang="it-IT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Fai clic per modificare il formato delle note</a:t>
            </a:r>
            <a:endParaRPr lang="it-IT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>
              <a:buNone/>
            </a:pPr>
            <a:r>
              <a:rPr lang="it-IT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lang="it-IT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>
              <a:buNone/>
              <a:defRPr lang="it-IT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r">
              <a:buNone/>
            </a:pPr>
            <a:r>
              <a:rPr lang="it-IT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lang="it-IT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" name="PlaceHolder 5"/>
          <p:cNvSpPr>
            <a:spLocks noGrp="1"/>
          </p:cNvSpPr>
          <p:nvPr>
            <p:ph type="ft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lang="it-IT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it-IT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lang="it-IT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" name="PlaceHolder 6"/>
          <p:cNvSpPr>
            <a:spLocks noGrp="1"/>
          </p:cNvSpPr>
          <p:nvPr>
            <p:ph type="sldNum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buNone/>
              <a:defRPr lang="it-IT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r">
              <a:buNone/>
            </a:pPr>
            <a:fld id="{48E4BC94-4F05-4C3A-BA69-572BD07CF53E}" type="slidenum">
              <a:rPr lang="it-IT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&lt;numero&gt;</a:t>
            </a:fld>
            <a:endParaRPr lang="it-IT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_rels/notesSlide10.xml.rels><?xml version="1.0" encoding="UTF-8"?>
<Relationships xmlns="http://schemas.openxmlformats.org/package/2006/relationships"><Relationship Id="rId1" Type="http://schemas.openxmlformats.org/officeDocument/2006/relationships/slide" Target="../slides/slide10.xml"/><Relationship Id="rId2" Type="http://schemas.openxmlformats.org/officeDocument/2006/relationships/notesMaster" Target="../notesMasters/notesMaster1.xml"/>
</Relationships>
</file>

<file path=ppt/notesSlides/_rels/notesSlide12.xml.rels><?xml version="1.0" encoding="UTF-8"?>
<Relationships xmlns="http://schemas.openxmlformats.org/package/2006/relationships"><Relationship Id="rId1" Type="http://schemas.openxmlformats.org/officeDocument/2006/relationships/slide" Target="../slides/slide12.xml"/><Relationship Id="rId2" Type="http://schemas.openxmlformats.org/officeDocument/2006/relationships/notesMaster" Target="../notesMasters/notesMaster1.xml"/>
</Relationships>
</file>

<file path=ppt/notesSlides/_rels/notesSlide13.xml.rels><?xml version="1.0" encoding="UTF-8"?>
<Relationships xmlns="http://schemas.openxmlformats.org/package/2006/relationships"><Relationship Id="rId1" Type="http://schemas.openxmlformats.org/officeDocument/2006/relationships/slide" Target="../slides/slide13.xml"/><Relationship Id="rId2" Type="http://schemas.openxmlformats.org/officeDocument/2006/relationships/notesMaster" Target="../notesMasters/notesMaster1.xml"/>
</Relationships>
</file>

<file path=ppt/notesSlides/_rels/notesSlide14.xml.rels><?xml version="1.0" encoding="UTF-8"?>
<Relationships xmlns="http://schemas.openxmlformats.org/package/2006/relationships"><Relationship Id="rId1" Type="http://schemas.openxmlformats.org/officeDocument/2006/relationships/slide" Target="../slides/slide14.xml"/><Relationship Id="rId2" Type="http://schemas.openxmlformats.org/officeDocument/2006/relationships/notesMaster" Target="../notesMasters/notesMaster1.xml"/>
</Relationships>
</file>

<file path=ppt/notesSlides/_rels/notesSlide2.xml.rels><?xml version="1.0" encoding="UTF-8"?>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
</Relationships>
</file>

<file path=ppt/notesSlides/_rels/notesSlide3.xml.rels><?xml version="1.0" encoding="UTF-8"?>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
</Relationships>
</file>

<file path=ppt/notesSlides/_rels/notesSlide4.xml.rels><?xml version="1.0" encoding="UTF-8"?>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
</Relationships>
</file>

<file path=ppt/notesSlides/_rels/notesSlide5.xml.rels><?xml version="1.0" encoding="UTF-8"?>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
</Relationships>
</file>

<file path=ppt/notesSlides/_rels/notesSlide6.xml.rels><?xml version="1.0" encoding="UTF-8"?>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
</Relationships>
</file>

<file path=ppt/notesSlides/_rels/notesSlide7.xml.rels><?xml version="1.0" encoding="UTF-8"?>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
</Relationships>
</file>

<file path=ppt/notesSlides/_rels/notesSlide8.xml.rels><?xml version="1.0" encoding="UTF-8"?>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
</Relationships>
</file>

<file path=ppt/notesSlides/_rels/notesSlide9.xml.rels><?xml version="1.0" encoding="UTF-8"?>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5680" cy="3085560"/>
          </a:xfrm>
          <a:prstGeom prst="rect">
            <a:avLst/>
          </a:prstGeom>
          <a:ln w="0">
            <a:noFill/>
          </a:ln>
        </p:spPr>
      </p:sp>
      <p:sp>
        <p:nvSpPr>
          <p:cNvPr id="403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680" cy="3599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>
              <a:buNone/>
            </a:pP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04" name="PlaceHolder 3"/>
          <p:cNvSpPr>
            <a:spLocks noGrp="1"/>
          </p:cNvSpPr>
          <p:nvPr>
            <p:ph type="sldNum" idx="4"/>
          </p:nvPr>
        </p:nvSpPr>
        <p:spPr>
          <a:xfrm>
            <a:off x="3884760" y="8685360"/>
            <a:ext cx="2971080" cy="457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96A94652-92AA-4EF8-BC1A-B4E112BE7581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&lt;numero&gt;</a:t>
            </a:fld>
            <a:endParaRPr lang="it-IT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10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5320" cy="3085200"/>
          </a:xfrm>
          <a:prstGeom prst="rect">
            <a:avLst/>
          </a:prstGeom>
          <a:ln w="0">
            <a:noFill/>
          </a:ln>
        </p:spPr>
      </p:sp>
      <p:sp>
        <p:nvSpPr>
          <p:cNvPr id="430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320" cy="3599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>
              <a:buNone/>
            </a:pP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31" name="PlaceHolder 3"/>
          <p:cNvSpPr>
            <a:spLocks noGrp="1"/>
          </p:cNvSpPr>
          <p:nvPr>
            <p:ph type="sldNum" idx="13"/>
          </p:nvPr>
        </p:nvSpPr>
        <p:spPr>
          <a:xfrm>
            <a:off x="3884760" y="8685360"/>
            <a:ext cx="2970720" cy="4575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4F9B0D33-214D-4102-8F1E-AA366010264E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&lt;numero&gt;</a:t>
            </a:fld>
            <a:endParaRPr lang="it-IT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1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5320" cy="3085200"/>
          </a:xfrm>
          <a:prstGeom prst="rect">
            <a:avLst/>
          </a:prstGeom>
          <a:ln w="0">
            <a:noFill/>
          </a:ln>
        </p:spPr>
      </p:sp>
      <p:sp>
        <p:nvSpPr>
          <p:cNvPr id="433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320" cy="3599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>
              <a:buNone/>
            </a:pP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34" name="PlaceHolder 3"/>
          <p:cNvSpPr>
            <a:spLocks noGrp="1"/>
          </p:cNvSpPr>
          <p:nvPr>
            <p:ph type="sldNum" idx="14"/>
          </p:nvPr>
        </p:nvSpPr>
        <p:spPr>
          <a:xfrm>
            <a:off x="3884760" y="8685360"/>
            <a:ext cx="2970720" cy="4575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5D2FCBAC-EDDA-4DE5-8E5A-0C2DAF1D17FC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&lt;numero&gt;</a:t>
            </a:fld>
            <a:endParaRPr lang="it-IT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1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5680" cy="3085560"/>
          </a:xfrm>
          <a:prstGeom prst="rect">
            <a:avLst/>
          </a:prstGeom>
          <a:ln w="0">
            <a:noFill/>
          </a:ln>
        </p:spPr>
      </p:sp>
      <p:sp>
        <p:nvSpPr>
          <p:cNvPr id="436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680" cy="3599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>
              <a:buNone/>
            </a:pP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37" name="PlaceHolder 3"/>
          <p:cNvSpPr>
            <a:spLocks noGrp="1"/>
          </p:cNvSpPr>
          <p:nvPr>
            <p:ph type="sldNum" idx="15"/>
          </p:nvPr>
        </p:nvSpPr>
        <p:spPr>
          <a:xfrm>
            <a:off x="3884760" y="8685360"/>
            <a:ext cx="2971080" cy="457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581950F0-F969-483B-89CE-C4E5A23F20AC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&lt;numero&gt;</a:t>
            </a:fld>
            <a:endParaRPr lang="it-IT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1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5680" cy="3085560"/>
          </a:xfrm>
          <a:prstGeom prst="rect">
            <a:avLst/>
          </a:prstGeom>
          <a:ln w="0">
            <a:noFill/>
          </a:ln>
        </p:spPr>
      </p:sp>
      <p:sp>
        <p:nvSpPr>
          <p:cNvPr id="439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680" cy="3599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>
              <a:buNone/>
            </a:pP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40" name="PlaceHolder 3"/>
          <p:cNvSpPr>
            <a:spLocks noGrp="1"/>
          </p:cNvSpPr>
          <p:nvPr>
            <p:ph type="sldNum" idx="16"/>
          </p:nvPr>
        </p:nvSpPr>
        <p:spPr>
          <a:xfrm>
            <a:off x="3884760" y="8685360"/>
            <a:ext cx="2971080" cy="457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45B18C94-6315-4C53-BD0B-E9710EC4271E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&lt;numero&gt;</a:t>
            </a:fld>
            <a:endParaRPr lang="it-IT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5320" cy="3085200"/>
          </a:xfrm>
          <a:prstGeom prst="rect">
            <a:avLst/>
          </a:prstGeom>
          <a:ln w="0">
            <a:noFill/>
          </a:ln>
        </p:spPr>
      </p:sp>
      <p:sp>
        <p:nvSpPr>
          <p:cNvPr id="406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320" cy="3599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>
              <a:buNone/>
            </a:pP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07" name="PlaceHolder 3"/>
          <p:cNvSpPr>
            <a:spLocks noGrp="1"/>
          </p:cNvSpPr>
          <p:nvPr>
            <p:ph type="sldNum" idx="5"/>
          </p:nvPr>
        </p:nvSpPr>
        <p:spPr>
          <a:xfrm>
            <a:off x="3884760" y="8685360"/>
            <a:ext cx="2970720" cy="4575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12E6CA69-9359-42C6-B9C4-EC3214B66CDF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&lt;numero&gt;</a:t>
            </a:fld>
            <a:endParaRPr lang="it-IT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5680" cy="3085560"/>
          </a:xfrm>
          <a:prstGeom prst="rect">
            <a:avLst/>
          </a:prstGeom>
          <a:ln w="0">
            <a:noFill/>
          </a:ln>
        </p:spPr>
      </p:sp>
      <p:sp>
        <p:nvSpPr>
          <p:cNvPr id="409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680" cy="3599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>
              <a:buNone/>
            </a:pP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10" name="PlaceHolder 3"/>
          <p:cNvSpPr>
            <a:spLocks noGrp="1"/>
          </p:cNvSpPr>
          <p:nvPr>
            <p:ph type="sldNum" idx="6"/>
          </p:nvPr>
        </p:nvSpPr>
        <p:spPr>
          <a:xfrm>
            <a:off x="3884760" y="8685360"/>
            <a:ext cx="2971080" cy="457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49CECFEE-3480-4DE9-B033-96EC6F2819D1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&lt;numero&gt;</a:t>
            </a:fld>
            <a:endParaRPr lang="it-IT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5680" cy="3085560"/>
          </a:xfrm>
          <a:prstGeom prst="rect">
            <a:avLst/>
          </a:prstGeom>
          <a:ln w="0">
            <a:noFill/>
          </a:ln>
        </p:spPr>
      </p:sp>
      <p:sp>
        <p:nvSpPr>
          <p:cNvPr id="412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680" cy="3599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>
              <a:buNone/>
            </a:pP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13" name="PlaceHolder 3"/>
          <p:cNvSpPr>
            <a:spLocks noGrp="1"/>
          </p:cNvSpPr>
          <p:nvPr>
            <p:ph type="sldNum" idx="7"/>
          </p:nvPr>
        </p:nvSpPr>
        <p:spPr>
          <a:xfrm>
            <a:off x="3884760" y="8685360"/>
            <a:ext cx="2971080" cy="457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E9E93219-23BD-45AA-896D-6FCEA9EC2269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&lt;numero&gt;</a:t>
            </a:fld>
            <a:endParaRPr lang="it-IT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5680" cy="3085560"/>
          </a:xfrm>
          <a:prstGeom prst="rect">
            <a:avLst/>
          </a:prstGeom>
          <a:ln w="0">
            <a:noFill/>
          </a:ln>
        </p:spPr>
      </p:sp>
      <p:sp>
        <p:nvSpPr>
          <p:cNvPr id="415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680" cy="3599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>
              <a:buNone/>
            </a:pP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16" name="PlaceHolder 3"/>
          <p:cNvSpPr>
            <a:spLocks noGrp="1"/>
          </p:cNvSpPr>
          <p:nvPr>
            <p:ph type="sldNum" idx="8"/>
          </p:nvPr>
        </p:nvSpPr>
        <p:spPr>
          <a:xfrm>
            <a:off x="3884760" y="8685360"/>
            <a:ext cx="2971080" cy="457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1F4E38F7-3FE5-410F-91EF-193BA82166DE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&lt;numero&gt;</a:t>
            </a:fld>
            <a:endParaRPr lang="it-IT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6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5320" cy="3085200"/>
          </a:xfrm>
          <a:prstGeom prst="rect">
            <a:avLst/>
          </a:prstGeom>
          <a:ln w="0">
            <a:noFill/>
          </a:ln>
        </p:spPr>
      </p:sp>
      <p:sp>
        <p:nvSpPr>
          <p:cNvPr id="418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320" cy="3599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>
              <a:buNone/>
            </a:pP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19" name="PlaceHolder 3"/>
          <p:cNvSpPr>
            <a:spLocks noGrp="1"/>
          </p:cNvSpPr>
          <p:nvPr>
            <p:ph type="sldNum" idx="9"/>
          </p:nvPr>
        </p:nvSpPr>
        <p:spPr>
          <a:xfrm>
            <a:off x="3884760" y="8685360"/>
            <a:ext cx="2970720" cy="4575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5BD29C3E-D1E2-4468-A505-7B7E90BCADD1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&lt;numero&gt;</a:t>
            </a:fld>
            <a:endParaRPr lang="it-IT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7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5320" cy="3085200"/>
          </a:xfrm>
          <a:prstGeom prst="rect">
            <a:avLst/>
          </a:prstGeom>
          <a:ln w="0">
            <a:noFill/>
          </a:ln>
        </p:spPr>
      </p:sp>
      <p:sp>
        <p:nvSpPr>
          <p:cNvPr id="421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320" cy="3599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>
              <a:buNone/>
            </a:pP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22" name="PlaceHolder 3"/>
          <p:cNvSpPr>
            <a:spLocks noGrp="1"/>
          </p:cNvSpPr>
          <p:nvPr>
            <p:ph type="sldNum" idx="10"/>
          </p:nvPr>
        </p:nvSpPr>
        <p:spPr>
          <a:xfrm>
            <a:off x="3884760" y="8685360"/>
            <a:ext cx="2970720" cy="4575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782DF362-B1DD-4C42-BFF9-A3D7DAEE87A6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&lt;numero&gt;</a:t>
            </a:fld>
            <a:endParaRPr lang="it-IT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8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5680" cy="3085560"/>
          </a:xfrm>
          <a:prstGeom prst="rect">
            <a:avLst/>
          </a:prstGeom>
          <a:ln w="0">
            <a:noFill/>
          </a:ln>
        </p:spPr>
      </p:sp>
      <p:sp>
        <p:nvSpPr>
          <p:cNvPr id="424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680" cy="3599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>
              <a:buNone/>
            </a:pP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25" name="PlaceHolder 3"/>
          <p:cNvSpPr>
            <a:spLocks noGrp="1"/>
          </p:cNvSpPr>
          <p:nvPr>
            <p:ph type="sldNum" idx="11"/>
          </p:nvPr>
        </p:nvSpPr>
        <p:spPr>
          <a:xfrm>
            <a:off x="3884760" y="8685360"/>
            <a:ext cx="2971080" cy="457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BEC771B2-3B35-4F74-945E-26459A26AC18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&lt;numero&gt;</a:t>
            </a:fld>
            <a:endParaRPr lang="it-IT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9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5320" cy="3085200"/>
          </a:xfrm>
          <a:prstGeom prst="rect">
            <a:avLst/>
          </a:prstGeom>
          <a:ln w="0">
            <a:noFill/>
          </a:ln>
        </p:spPr>
      </p:sp>
      <p:sp>
        <p:nvSpPr>
          <p:cNvPr id="427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320" cy="3599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>
              <a:buNone/>
            </a:pP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28" name="PlaceHolder 3"/>
          <p:cNvSpPr>
            <a:spLocks noGrp="1"/>
          </p:cNvSpPr>
          <p:nvPr>
            <p:ph type="sldNum" idx="12"/>
          </p:nvPr>
        </p:nvSpPr>
        <p:spPr>
          <a:xfrm>
            <a:off x="3884760" y="8685360"/>
            <a:ext cx="2970720" cy="4575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97E43929-BF7C-4B86-931A-7C238F4596DC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&lt;numero&gt;</a:t>
            </a:fld>
            <a:endParaRPr lang="it-IT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lang="it-IT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Fai clic per modificare il formato del testo del titolo</a:t>
            </a:r>
            <a:endParaRPr lang="it-IT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lnSpcReduction="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Fai clic per modificare il formato del testo della struttura</a:t>
            </a:r>
            <a:endParaRPr lang="it-IT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Secondo livello struttura</a:t>
            </a:r>
            <a:endParaRPr lang="it-IT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Terzo livello struttura</a:t>
            </a:r>
            <a:endParaRPr lang="it-IT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Quarto livello struttura</a:t>
            </a:r>
            <a:endParaRPr lang="it-IT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Quinto livello struttura</a:t>
            </a:r>
            <a:endParaRPr lang="it-IT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Sesto livello struttura</a:t>
            </a:r>
            <a:endParaRPr lang="it-IT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Settimo livello struttura</a:t>
            </a:r>
            <a:endParaRPr lang="it-IT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25.png"/><Relationship Id="rId2" Type="http://schemas.openxmlformats.org/officeDocument/2006/relationships/image" Target="../media/image26.png"/><Relationship Id="rId3" Type="http://schemas.openxmlformats.org/officeDocument/2006/relationships/image" Target="../media/image27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10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8.png"/><Relationship Id="rId2" Type="http://schemas.openxmlformats.org/officeDocument/2006/relationships/image" Target="../media/image28.png"/><Relationship Id="rId3" Type="http://schemas.openxmlformats.org/officeDocument/2006/relationships/image" Target="../media/image29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12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3.png"/><Relationship Id="rId3" Type="http://schemas.openxmlformats.org/officeDocument/2006/relationships/image" Target="../media/image4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4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image" Target="../media/image3.png"/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4.png"/><Relationship Id="rId6" Type="http://schemas.openxmlformats.org/officeDocument/2006/relationships/image" Target="../media/image17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6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8.png"/><Relationship Id="rId2" Type="http://schemas.openxmlformats.org/officeDocument/2006/relationships/image" Target="../media/image19.png"/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6" Type="http://schemas.openxmlformats.org/officeDocument/2006/relationships/image" Target="../media/image23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7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e3a2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0"/>
          <p:cNvSpPr/>
          <p:nvPr/>
        </p:nvSpPr>
        <p:spPr>
          <a:xfrm>
            <a:off x="0" y="0"/>
            <a:ext cx="200520" cy="5142960"/>
          </a:xfrm>
          <a:prstGeom prst="rect">
            <a:avLst/>
          </a:prstGeom>
          <a:solidFill>
            <a:srgbClr val="e76f5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1" name="Shape 1"/>
          <p:cNvSpPr/>
          <p:nvPr/>
        </p:nvSpPr>
        <p:spPr>
          <a:xfrm>
            <a:off x="6858000" y="0"/>
            <a:ext cx="2285280" cy="109080"/>
          </a:xfrm>
          <a:prstGeom prst="rect">
            <a:avLst/>
          </a:prstGeom>
          <a:solidFill>
            <a:srgbClr val="74c69d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" name="Text 2"/>
          <p:cNvSpPr/>
          <p:nvPr/>
        </p:nvSpPr>
        <p:spPr>
          <a:xfrm>
            <a:off x="411480" y="255960"/>
            <a:ext cx="832032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900" b="0" u="none" spc="201" strike="noStrike">
                <a:solidFill>
                  <a:srgbClr val="52796f"/>
                </a:solidFill>
                <a:effectLst/>
                <a:uFillTx/>
                <a:latin typeface="Calibri"/>
                <a:ea typeface="Calibri"/>
              </a:rPr>
              <a:t>TESTIMONIANZA PROFESSIONALE  ·  BOLOGNA  ·  8 APRILE 2026</a:t>
            </a:r>
            <a:endParaRPr lang="it-IT" sz="9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3" name="Text 3"/>
          <p:cNvSpPr/>
          <p:nvPr/>
        </p:nvSpPr>
        <p:spPr>
          <a:xfrm>
            <a:off x="411480" y="621720"/>
            <a:ext cx="8320320" cy="913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4800" b="1" u="none" strike="noStrike">
                <a:solidFill>
                  <a:srgbClr val="ffffff"/>
                </a:solidFill>
                <a:effectLst/>
                <a:uFillTx/>
                <a:latin typeface="Georgia"/>
                <a:ea typeface="Georgia"/>
              </a:rPr>
              <a:t>Near Miss... e Ritorno</a:t>
            </a:r>
            <a:endParaRPr lang="it-IT" sz="4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4" name="Text 4"/>
          <p:cNvSpPr/>
          <p:nvPr/>
        </p:nvSpPr>
        <p:spPr>
          <a:xfrm>
            <a:off x="411480" y="1572840"/>
            <a:ext cx="6857280" cy="959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900" b="0" i="1" u="none" strike="noStrike">
                <a:solidFill>
                  <a:srgbClr val="74c69d"/>
                </a:solidFill>
                <a:effectLst/>
                <a:uFillTx/>
                <a:latin typeface="Calibri"/>
                <a:ea typeface="Calibri"/>
              </a:rPr>
              <a:t>Come il feedback strutturato trasforma</a:t>
            </a:r>
            <a:endParaRPr lang="it-IT" sz="19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900" b="0" i="1" u="none" strike="noStrike">
                <a:solidFill>
                  <a:srgbClr val="74c69d"/>
                </a:solidFill>
                <a:effectLst/>
                <a:uFillTx/>
                <a:latin typeface="Calibri"/>
                <a:ea typeface="Calibri"/>
              </a:rPr>
              <a:t>la gestione degli eventi anomali</a:t>
            </a:r>
            <a:endParaRPr lang="it-IT" sz="19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900" b="0" i="1" u="none" strike="noStrike">
                <a:solidFill>
                  <a:srgbClr val="74c69d"/>
                </a:solidFill>
                <a:effectLst/>
                <a:uFillTx/>
                <a:latin typeface="Calibri"/>
                <a:ea typeface="Calibri"/>
              </a:rPr>
              <a:t>nell'industria chimico-farmaceutica</a:t>
            </a:r>
            <a:endParaRPr lang="it-IT" sz="19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5" name="Shape 5"/>
          <p:cNvSpPr/>
          <p:nvPr/>
        </p:nvSpPr>
        <p:spPr>
          <a:xfrm>
            <a:off x="411480" y="2633400"/>
            <a:ext cx="2742480" cy="54000"/>
          </a:xfrm>
          <a:prstGeom prst="rect">
            <a:avLst/>
          </a:prstGeom>
          <a:solidFill>
            <a:srgbClr val="e76f5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9720" bIns="972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6" name="Text 6"/>
          <p:cNvSpPr/>
          <p:nvPr/>
        </p:nvSpPr>
        <p:spPr>
          <a:xfrm>
            <a:off x="411480" y="2816280"/>
            <a:ext cx="6400080" cy="438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24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Andrea Fani</a:t>
            </a:r>
            <a:endParaRPr lang="it-IT" sz="2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7" name="Text 7"/>
          <p:cNvSpPr/>
          <p:nvPr/>
        </p:nvSpPr>
        <p:spPr>
          <a:xfrm>
            <a:off x="411480" y="3255120"/>
            <a:ext cx="8228880" cy="27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300" b="0" u="none" strike="noStrike">
                <a:solidFill>
                  <a:srgbClr val="8abba0"/>
                </a:solidFill>
                <a:effectLst/>
                <a:uFillTx/>
                <a:latin typeface="Calibri"/>
                <a:ea typeface="Calibri"/>
              </a:rPr>
              <a:t>Ingegnere Chimico  |  Executive MBA  |  HSE Senior Leader </a:t>
            </a:r>
            <a:endParaRPr lang="it-IT" sz="1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8" name="Text 8"/>
          <p:cNvSpPr/>
          <p:nvPr/>
        </p:nvSpPr>
        <p:spPr>
          <a:xfrm>
            <a:off x="411480" y="3529440"/>
            <a:ext cx="822888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200" b="0" i="1" u="none" strike="noStrike">
                <a:solidFill>
                  <a:srgbClr val="52796f"/>
                </a:solidFill>
                <a:effectLst/>
                <a:uFillTx/>
                <a:latin typeface="Calibri"/>
                <a:ea typeface="Calibri"/>
              </a:rPr>
              <a:t>Chimico · Farmaceutico · Conciario</a:t>
            </a:r>
            <a:endParaRPr lang="it-IT" sz="1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9" name="Image 0" descr="preencoded.png"/>
          <p:cNvPicPr/>
          <p:nvPr/>
        </p:nvPicPr>
        <p:blipFill>
          <a:blip r:embed="rId1">
            <a:alphaModFix amt="40000"/>
          </a:blip>
          <a:stretch/>
        </p:blipFill>
        <p:spPr>
          <a:xfrm>
            <a:off x="7132320" y="1828800"/>
            <a:ext cx="1736640" cy="173664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8f9f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Shape 28"/>
          <p:cNvSpPr/>
          <p:nvPr/>
        </p:nvSpPr>
        <p:spPr>
          <a:xfrm>
            <a:off x="0" y="0"/>
            <a:ext cx="9142920" cy="474480"/>
          </a:xfrm>
          <a:prstGeom prst="rect">
            <a:avLst/>
          </a:prstGeom>
          <a:solidFill>
            <a:srgbClr val="1e3a2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08" name="Shape 32"/>
          <p:cNvSpPr/>
          <p:nvPr/>
        </p:nvSpPr>
        <p:spPr>
          <a:xfrm>
            <a:off x="0" y="0"/>
            <a:ext cx="200160" cy="474480"/>
          </a:xfrm>
          <a:prstGeom prst="rect">
            <a:avLst/>
          </a:prstGeom>
          <a:solidFill>
            <a:srgbClr val="e76f5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09" name="Text 35"/>
          <p:cNvSpPr/>
          <p:nvPr/>
        </p:nvSpPr>
        <p:spPr>
          <a:xfrm>
            <a:off x="347400" y="45720"/>
            <a:ext cx="8411400" cy="383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300" b="1" u="none" spc="51" strike="noStrike">
                <a:solidFill>
                  <a:srgbClr val="74c69d"/>
                </a:solidFill>
                <a:effectLst/>
                <a:uFillTx/>
                <a:latin typeface="Calibri"/>
                <a:ea typeface="Calibri"/>
              </a:rPr>
              <a:t>I RISULTATI  ·  COSA ABBIAMO MISURATO</a:t>
            </a:r>
            <a:endParaRPr lang="it-IT" sz="1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0" name="Text 36"/>
          <p:cNvSpPr/>
          <p:nvPr/>
        </p:nvSpPr>
        <p:spPr>
          <a:xfrm>
            <a:off x="365760" y="594360"/>
            <a:ext cx="8228520" cy="383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800" b="1" u="none" strike="noStrike">
                <a:solidFill>
                  <a:srgbClr val="1e3a2f"/>
                </a:solidFill>
                <a:effectLst/>
                <a:uFillTx/>
                <a:latin typeface="Georgia"/>
                <a:ea typeface="Georgia"/>
              </a:rPr>
              <a:t>I numeri che contano — e quelli che sorprendono</a:t>
            </a: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1" name="Shape 33"/>
          <p:cNvSpPr/>
          <p:nvPr/>
        </p:nvSpPr>
        <p:spPr>
          <a:xfrm>
            <a:off x="320040" y="1078920"/>
            <a:ext cx="2010600" cy="1919160"/>
          </a:xfrm>
          <a:prstGeom prst="rect">
            <a:avLst/>
          </a:prstGeom>
          <a:solidFill>
            <a:srgbClr val="ffffff"/>
          </a:solidFill>
          <a:ln w="0">
            <a:noFill/>
          </a:ln>
          <a:effectLst>
            <a:outerShdw algn="bl" blurRad="127080" dir="8100000" dist="37674" kx="0" ky="0" rotWithShape="0" sx="100000" sy="100000">
              <a:srgbClr val="000000">
                <a:alpha val="1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2" name="Shape 34"/>
          <p:cNvSpPr/>
          <p:nvPr/>
        </p:nvSpPr>
        <p:spPr>
          <a:xfrm>
            <a:off x="320040" y="1078920"/>
            <a:ext cx="2010600" cy="163440"/>
          </a:xfrm>
          <a:prstGeom prst="rect">
            <a:avLst/>
          </a:prstGeom>
          <a:solidFill>
            <a:srgbClr val="e76f5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13" name="Text 37"/>
          <p:cNvSpPr/>
          <p:nvPr/>
        </p:nvSpPr>
        <p:spPr>
          <a:xfrm>
            <a:off x="411480" y="1298520"/>
            <a:ext cx="1827720" cy="776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3400" b="1" u="none" strike="noStrike">
                <a:solidFill>
                  <a:srgbClr val="e76f51"/>
                </a:solidFill>
                <a:effectLst/>
                <a:uFillTx/>
                <a:latin typeface="Georgia"/>
                <a:ea typeface="Georgia"/>
              </a:rPr>
              <a:t>+40%</a:t>
            </a:r>
            <a:endParaRPr lang="it-IT" sz="3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4" name="Text 39"/>
          <p:cNvSpPr/>
          <p:nvPr/>
        </p:nvSpPr>
        <p:spPr>
          <a:xfrm>
            <a:off x="411480" y="2075760"/>
            <a:ext cx="1827720" cy="821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0" u="none" strike="noStrike">
                <a:solidFill>
                  <a:srgbClr val="6b7280"/>
                </a:solidFill>
                <a:effectLst/>
                <a:uFillTx/>
                <a:latin typeface="Calibri"/>
                <a:ea typeface="Calibri"/>
              </a:rPr>
              <a:t>near miss</a:t>
            </a:r>
            <a:endParaRPr lang="it-IT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0" u="none" strike="noStrike">
                <a:solidFill>
                  <a:srgbClr val="6b7280"/>
                </a:solidFill>
                <a:effectLst/>
                <a:uFillTx/>
                <a:latin typeface="Calibri"/>
                <a:ea typeface="Calibri"/>
              </a:rPr>
              <a:t>segnalati</a:t>
            </a:r>
            <a:endParaRPr lang="it-IT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0" u="none" strike="noStrike">
                <a:solidFill>
                  <a:srgbClr val="6b7280"/>
                </a:solidFill>
                <a:effectLst/>
                <a:uFillTx/>
                <a:latin typeface="Calibri"/>
                <a:ea typeface="Calibri"/>
              </a:rPr>
              <a:t>in 3 anni</a:t>
            </a:r>
            <a:endParaRPr lang="it-IT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5" name="Shape 38"/>
          <p:cNvSpPr/>
          <p:nvPr/>
        </p:nvSpPr>
        <p:spPr>
          <a:xfrm>
            <a:off x="2514600" y="1078920"/>
            <a:ext cx="2010600" cy="1919160"/>
          </a:xfrm>
          <a:prstGeom prst="rect">
            <a:avLst/>
          </a:prstGeom>
          <a:solidFill>
            <a:srgbClr val="ffffff"/>
          </a:solidFill>
          <a:ln w="0">
            <a:noFill/>
          </a:ln>
          <a:effectLst>
            <a:outerShdw algn="bl" blurRad="127080" dir="8100000" dist="37674" kx="0" ky="0" rotWithShape="0" sx="100000" sy="100000">
              <a:srgbClr val="000000">
                <a:alpha val="1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6" name="Shape 101"/>
          <p:cNvSpPr/>
          <p:nvPr/>
        </p:nvSpPr>
        <p:spPr>
          <a:xfrm>
            <a:off x="2514600" y="1078920"/>
            <a:ext cx="2010600" cy="163440"/>
          </a:xfrm>
          <a:prstGeom prst="rect">
            <a:avLst/>
          </a:prstGeom>
          <a:solidFill>
            <a:srgbClr val="2d6a4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17" name="Text 123"/>
          <p:cNvSpPr/>
          <p:nvPr/>
        </p:nvSpPr>
        <p:spPr>
          <a:xfrm>
            <a:off x="2606040" y="1298520"/>
            <a:ext cx="1827720" cy="776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3400" b="1" u="none" strike="noStrike">
                <a:solidFill>
                  <a:srgbClr val="2d6a4f"/>
                </a:solidFill>
                <a:effectLst/>
                <a:uFillTx/>
                <a:latin typeface="Georgia"/>
                <a:ea typeface="Georgia"/>
              </a:rPr>
              <a:t>0</a:t>
            </a:r>
            <a:endParaRPr lang="it-IT" sz="3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8" name="Text 124"/>
          <p:cNvSpPr/>
          <p:nvPr/>
        </p:nvSpPr>
        <p:spPr>
          <a:xfrm>
            <a:off x="2606040" y="2075760"/>
            <a:ext cx="1827720" cy="821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0" u="none" strike="noStrike">
                <a:solidFill>
                  <a:srgbClr val="6b7280"/>
                </a:solidFill>
                <a:effectLst/>
                <a:uFillTx/>
                <a:latin typeface="Calibri"/>
                <a:ea typeface="Calibri"/>
              </a:rPr>
              <a:t>infortuni gravi</a:t>
            </a:r>
            <a:endParaRPr lang="it-IT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0" u="none" strike="noStrike">
                <a:solidFill>
                  <a:srgbClr val="6b7280"/>
                </a:solidFill>
                <a:effectLst/>
                <a:uFillTx/>
                <a:latin typeface="Calibri"/>
                <a:ea typeface="Calibri"/>
              </a:rPr>
              <a:t>durante l'intero</a:t>
            </a:r>
            <a:endParaRPr lang="it-IT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0" u="none" strike="noStrike">
                <a:solidFill>
                  <a:srgbClr val="6b7280"/>
                </a:solidFill>
                <a:effectLst/>
                <a:uFillTx/>
                <a:latin typeface="Calibri"/>
                <a:ea typeface="Calibri"/>
              </a:rPr>
              <a:t>programma</a:t>
            </a:r>
            <a:endParaRPr lang="it-IT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9" name="Shape 102"/>
          <p:cNvSpPr/>
          <p:nvPr/>
        </p:nvSpPr>
        <p:spPr>
          <a:xfrm>
            <a:off x="4709160" y="1078920"/>
            <a:ext cx="2010600" cy="1919160"/>
          </a:xfrm>
          <a:prstGeom prst="rect">
            <a:avLst/>
          </a:prstGeom>
          <a:solidFill>
            <a:srgbClr val="ffffff"/>
          </a:solidFill>
          <a:ln w="0">
            <a:noFill/>
          </a:ln>
          <a:effectLst>
            <a:outerShdw algn="bl" blurRad="127080" dir="8100000" dist="37674" kx="0" ky="0" rotWithShape="0" sx="100000" sy="100000">
              <a:srgbClr val="000000">
                <a:alpha val="1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20" name="Shape 103"/>
          <p:cNvSpPr/>
          <p:nvPr/>
        </p:nvSpPr>
        <p:spPr>
          <a:xfrm>
            <a:off x="4709160" y="1078920"/>
            <a:ext cx="2010600" cy="163440"/>
          </a:xfrm>
          <a:prstGeom prst="rect">
            <a:avLst/>
          </a:prstGeom>
          <a:solidFill>
            <a:srgbClr val="74c69d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21" name="Text 125"/>
          <p:cNvSpPr/>
          <p:nvPr/>
        </p:nvSpPr>
        <p:spPr>
          <a:xfrm>
            <a:off x="4800600" y="1298520"/>
            <a:ext cx="1827720" cy="776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3400" b="1" u="none" strike="noStrike">
                <a:solidFill>
                  <a:srgbClr val="74c69d"/>
                </a:solidFill>
                <a:effectLst/>
                <a:uFillTx/>
                <a:latin typeface="Georgia"/>
                <a:ea typeface="Georgia"/>
              </a:rPr>
              <a:t>&lt;48h</a:t>
            </a:r>
            <a:endParaRPr lang="it-IT" sz="3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22" name="Text 126"/>
          <p:cNvSpPr/>
          <p:nvPr/>
        </p:nvSpPr>
        <p:spPr>
          <a:xfrm>
            <a:off x="4800600" y="2075760"/>
            <a:ext cx="1827720" cy="821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0" u="none" strike="noStrike">
                <a:solidFill>
                  <a:srgbClr val="6b7280"/>
                </a:solidFill>
                <a:effectLst/>
                <a:uFillTx/>
                <a:latin typeface="Calibri"/>
                <a:ea typeface="Calibri"/>
              </a:rPr>
              <a:t>tempo medio</a:t>
            </a:r>
            <a:endParaRPr lang="it-IT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0" u="none" strike="noStrike">
                <a:solidFill>
                  <a:srgbClr val="6b7280"/>
                </a:solidFill>
                <a:effectLst/>
                <a:uFillTx/>
                <a:latin typeface="Calibri"/>
                <a:ea typeface="Calibri"/>
              </a:rPr>
              <a:t>chiusura</a:t>
            </a:r>
            <a:endParaRPr lang="it-IT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0" u="none" strike="noStrike">
                <a:solidFill>
                  <a:srgbClr val="6b7280"/>
                </a:solidFill>
                <a:effectLst/>
                <a:uFillTx/>
                <a:latin typeface="Calibri"/>
                <a:ea typeface="Calibri"/>
              </a:rPr>
              <a:t>azioni urgenti</a:t>
            </a:r>
            <a:endParaRPr lang="it-IT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23" name="Shape 104"/>
          <p:cNvSpPr/>
          <p:nvPr/>
        </p:nvSpPr>
        <p:spPr>
          <a:xfrm>
            <a:off x="6903720" y="1078920"/>
            <a:ext cx="2010600" cy="1919160"/>
          </a:xfrm>
          <a:prstGeom prst="rect">
            <a:avLst/>
          </a:prstGeom>
          <a:solidFill>
            <a:srgbClr val="ffffff"/>
          </a:solidFill>
          <a:ln w="0">
            <a:noFill/>
          </a:ln>
          <a:effectLst>
            <a:outerShdw algn="bl" blurRad="127080" dir="8100000" dist="37674" kx="0" ky="0" rotWithShape="0" sx="100000" sy="100000">
              <a:srgbClr val="000000">
                <a:alpha val="1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24" name="Shape 105"/>
          <p:cNvSpPr/>
          <p:nvPr/>
        </p:nvSpPr>
        <p:spPr>
          <a:xfrm>
            <a:off x="6903720" y="1078920"/>
            <a:ext cx="2010600" cy="163440"/>
          </a:xfrm>
          <a:prstGeom prst="rect">
            <a:avLst/>
          </a:prstGeom>
          <a:solidFill>
            <a:srgbClr val="52796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25" name="Text 127"/>
          <p:cNvSpPr/>
          <p:nvPr/>
        </p:nvSpPr>
        <p:spPr>
          <a:xfrm>
            <a:off x="6995160" y="1298520"/>
            <a:ext cx="1827720" cy="776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3400" b="1" u="none" strike="noStrike">
                <a:solidFill>
                  <a:srgbClr val="52796f"/>
                </a:solidFill>
                <a:effectLst/>
                <a:uFillTx/>
                <a:latin typeface="Georgia"/>
                <a:ea typeface="Georgia"/>
              </a:rPr>
              <a:t>&gt;90%</a:t>
            </a:r>
            <a:endParaRPr lang="it-IT" sz="3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26" name="Text 128"/>
          <p:cNvSpPr/>
          <p:nvPr/>
        </p:nvSpPr>
        <p:spPr>
          <a:xfrm>
            <a:off x="6995160" y="2075760"/>
            <a:ext cx="1827720" cy="821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0" u="none" strike="noStrike">
                <a:solidFill>
                  <a:srgbClr val="6b7280"/>
                </a:solidFill>
                <a:effectLst/>
                <a:uFillTx/>
                <a:latin typeface="Calibri"/>
                <a:ea typeface="Calibri"/>
              </a:rPr>
              <a:t>azioni correttive</a:t>
            </a:r>
            <a:endParaRPr lang="it-IT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0" u="none" strike="noStrike">
                <a:solidFill>
                  <a:srgbClr val="6b7280"/>
                </a:solidFill>
                <a:effectLst/>
                <a:uFillTx/>
                <a:latin typeface="Calibri"/>
                <a:ea typeface="Calibri"/>
              </a:rPr>
              <a:t>chiuse entro</a:t>
            </a:r>
            <a:endParaRPr lang="it-IT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0" u="none" strike="noStrike">
                <a:solidFill>
                  <a:srgbClr val="6b7280"/>
                </a:solidFill>
                <a:effectLst/>
                <a:uFillTx/>
                <a:latin typeface="Calibri"/>
                <a:ea typeface="Calibri"/>
              </a:rPr>
              <a:t>la scadenza</a:t>
            </a:r>
            <a:endParaRPr lang="it-IT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27" name="Text 129"/>
          <p:cNvSpPr/>
          <p:nvPr/>
        </p:nvSpPr>
        <p:spPr>
          <a:xfrm>
            <a:off x="365760" y="3108960"/>
            <a:ext cx="8228520" cy="273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0" i="1" u="none" strike="noStrike">
                <a:solidFill>
                  <a:srgbClr val="e76f51"/>
                </a:solidFill>
                <a:effectLst/>
                <a:uFillTx/>
                <a:latin typeface="Calibri"/>
                <a:ea typeface="Calibri"/>
              </a:rPr>
              <a:t>* Il +40% sui near miss non è un peggioramento della sicurezza — è il miglioramento del sistema di segnalazione.</a:t>
            </a:r>
            <a:endParaRPr lang="it-IT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28" name="Shape 106"/>
          <p:cNvSpPr/>
          <p:nvPr/>
        </p:nvSpPr>
        <p:spPr>
          <a:xfrm>
            <a:off x="320040" y="3456360"/>
            <a:ext cx="2696400" cy="1004760"/>
          </a:xfrm>
          <a:prstGeom prst="rect">
            <a:avLst/>
          </a:prstGeom>
          <a:solidFill>
            <a:srgbClr val="ffffff"/>
          </a:solidFill>
          <a:ln w="0">
            <a:noFill/>
          </a:ln>
          <a:effectLst>
            <a:outerShdw algn="bl" blurRad="76320" dir="8100000" dist="25455" kx="0" ky="0" rotWithShape="0" sx="100000" sy="100000">
              <a:srgbClr val="000000">
                <a:alpha val="8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329" name="Image 5" descr="preencoded.png"/>
          <p:cNvPicPr/>
          <p:nvPr/>
        </p:nvPicPr>
        <p:blipFill>
          <a:blip r:embed="rId1"/>
          <a:stretch/>
        </p:blipFill>
        <p:spPr>
          <a:xfrm>
            <a:off x="457200" y="3547800"/>
            <a:ext cx="364680" cy="364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30" name="Text 130"/>
          <p:cNvSpPr/>
          <p:nvPr/>
        </p:nvSpPr>
        <p:spPr>
          <a:xfrm>
            <a:off x="914400" y="3493080"/>
            <a:ext cx="2010600" cy="291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200" b="1" u="none" strike="noStrike">
                <a:solidFill>
                  <a:srgbClr val="e76f51"/>
                </a:solidFill>
                <a:effectLst/>
                <a:uFillTx/>
                <a:latin typeface="Calibri"/>
                <a:ea typeface="Calibri"/>
              </a:rPr>
              <a:t>Cultura della segnalazione</a:t>
            </a:r>
            <a:endParaRPr lang="it-IT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31" name="Text 131"/>
          <p:cNvSpPr/>
          <p:nvPr/>
        </p:nvSpPr>
        <p:spPr>
          <a:xfrm>
            <a:off x="457200" y="3840480"/>
            <a:ext cx="2467800" cy="565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0" u="none" strike="noStrike">
                <a:solidFill>
                  <a:srgbClr val="0d1f1a"/>
                </a:solidFill>
                <a:effectLst/>
                <a:uFillTx/>
                <a:latin typeface="Calibri"/>
                <a:ea typeface="Calibri"/>
              </a:rPr>
              <a:t>Da «ci penso io» a «lo segnalo per proteggere gli altri». Cambio linguistico misurato in survey interne.</a:t>
            </a:r>
            <a:endParaRPr lang="it-IT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32" name="Shape 107"/>
          <p:cNvSpPr/>
          <p:nvPr/>
        </p:nvSpPr>
        <p:spPr>
          <a:xfrm>
            <a:off x="3246120" y="3456360"/>
            <a:ext cx="2696400" cy="1004760"/>
          </a:xfrm>
          <a:prstGeom prst="rect">
            <a:avLst/>
          </a:prstGeom>
          <a:solidFill>
            <a:srgbClr val="ffffff"/>
          </a:solidFill>
          <a:ln w="0">
            <a:noFill/>
          </a:ln>
          <a:effectLst>
            <a:outerShdw algn="bl" blurRad="76320" dir="8100000" dist="25455" kx="0" ky="0" rotWithShape="0" sx="100000" sy="100000">
              <a:srgbClr val="000000">
                <a:alpha val="8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333" name="Image 18" descr="preencoded.png"/>
          <p:cNvPicPr/>
          <p:nvPr/>
        </p:nvPicPr>
        <p:blipFill>
          <a:blip r:embed="rId2"/>
          <a:stretch/>
        </p:blipFill>
        <p:spPr>
          <a:xfrm>
            <a:off x="3383280" y="3547800"/>
            <a:ext cx="364680" cy="364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34" name="Text 132"/>
          <p:cNvSpPr/>
          <p:nvPr/>
        </p:nvSpPr>
        <p:spPr>
          <a:xfrm>
            <a:off x="3840480" y="3493080"/>
            <a:ext cx="2010600" cy="291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200" b="1" u="none" strike="noStrike">
                <a:solidFill>
                  <a:srgbClr val="74c69d"/>
                </a:solidFill>
                <a:effectLst/>
                <a:uFillTx/>
                <a:latin typeface="Calibri"/>
                <a:ea typeface="Calibri"/>
              </a:rPr>
              <a:t>RLS coinvolti attivamente</a:t>
            </a:r>
            <a:endParaRPr lang="it-IT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35" name="Text 133"/>
          <p:cNvSpPr/>
          <p:nvPr/>
        </p:nvSpPr>
        <p:spPr>
          <a:xfrm>
            <a:off x="3383280" y="3840480"/>
            <a:ext cx="2467800" cy="565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0" u="none" strike="noStrike">
                <a:solidFill>
                  <a:srgbClr val="0d1f1a"/>
                </a:solidFill>
                <a:effectLst/>
                <a:uFillTx/>
                <a:latin typeface="Calibri"/>
                <a:ea typeface="Calibri"/>
              </a:rPr>
              <a:t>I rappresentanti dei lavoratori co-presiedono la revisione mensile degli eventi chiusi durante le riunioni di allineamento RLS-Direzione.</a:t>
            </a:r>
            <a:endParaRPr lang="it-IT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36" name="Shape 108"/>
          <p:cNvSpPr/>
          <p:nvPr/>
        </p:nvSpPr>
        <p:spPr>
          <a:xfrm>
            <a:off x="6172200" y="3456360"/>
            <a:ext cx="2696400" cy="1004760"/>
          </a:xfrm>
          <a:prstGeom prst="rect">
            <a:avLst/>
          </a:prstGeom>
          <a:solidFill>
            <a:srgbClr val="ffffff"/>
          </a:solidFill>
          <a:ln w="0">
            <a:noFill/>
          </a:ln>
          <a:effectLst>
            <a:outerShdw algn="bl" blurRad="76320" dir="8100000" dist="25455" kx="0" ky="0" rotWithShape="0" sx="100000" sy="100000">
              <a:srgbClr val="000000">
                <a:alpha val="8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337" name="Image 19" descr="preencoded.png"/>
          <p:cNvPicPr/>
          <p:nvPr/>
        </p:nvPicPr>
        <p:blipFill>
          <a:blip r:embed="rId3"/>
          <a:stretch/>
        </p:blipFill>
        <p:spPr>
          <a:xfrm>
            <a:off x="6309360" y="3547800"/>
            <a:ext cx="364680" cy="364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38" name="Text 134"/>
          <p:cNvSpPr/>
          <p:nvPr/>
        </p:nvSpPr>
        <p:spPr>
          <a:xfrm>
            <a:off x="6766560" y="3493080"/>
            <a:ext cx="2010600" cy="291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200" b="1" u="none" strike="noStrike">
                <a:solidFill>
                  <a:srgbClr val="2d6a4f"/>
                </a:solidFill>
                <a:effectLst/>
                <a:uFillTx/>
                <a:latin typeface="Calibri"/>
                <a:ea typeface="Calibri"/>
              </a:rPr>
              <a:t>Near miss celebrati</a:t>
            </a:r>
            <a:endParaRPr lang="it-IT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39" name="Text 135"/>
          <p:cNvSpPr/>
          <p:nvPr/>
        </p:nvSpPr>
        <p:spPr>
          <a:xfrm>
            <a:off x="6309360" y="3840480"/>
            <a:ext cx="2467800" cy="565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0" u="none" strike="noStrike">
                <a:solidFill>
                  <a:srgbClr val="0d1f1a"/>
                </a:solidFill>
                <a:effectLst/>
                <a:uFillTx/>
                <a:latin typeface="Calibri"/>
                <a:ea typeface="Calibri"/>
              </a:rPr>
              <a:t>La segnalazione con più impatto operativo: riconoscimento pubblico in riunione di reparto.</a:t>
            </a:r>
            <a:endParaRPr lang="it-IT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40" name="Shape 109"/>
          <p:cNvSpPr/>
          <p:nvPr/>
        </p:nvSpPr>
        <p:spPr>
          <a:xfrm>
            <a:off x="0" y="4818960"/>
            <a:ext cx="9142920" cy="323640"/>
          </a:xfrm>
          <a:prstGeom prst="rect">
            <a:avLst/>
          </a:prstGeom>
          <a:solidFill>
            <a:srgbClr val="1e3a2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41" name="Text 136"/>
          <p:cNvSpPr/>
          <p:nvPr/>
        </p:nvSpPr>
        <p:spPr>
          <a:xfrm>
            <a:off x="365760" y="4846320"/>
            <a:ext cx="841140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900" b="0" u="none" strike="noStrike">
                <a:solidFill>
                  <a:srgbClr val="7aaa8a"/>
                </a:solidFill>
                <a:effectLst/>
                <a:uFillTx/>
                <a:latin typeface="Calibri"/>
                <a:ea typeface="Calibri"/>
              </a:rPr>
              <a:t>Andrea Fani  |  Near Miss &amp; Feedback: il modello chimico-farmaceutico  |  Bologna, 8 aprile 2026</a:t>
            </a:r>
            <a:endParaRPr lang="it-IT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e3a2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Shape LeftBar"/>
          <p:cNvSpPr/>
          <p:nvPr/>
        </p:nvSpPr>
        <p:spPr>
          <a:xfrm>
            <a:off x="0" y="0"/>
            <a:ext cx="200520" cy="5142960"/>
          </a:xfrm>
          <a:prstGeom prst="rect">
            <a:avLst/>
          </a:prstGeom>
          <a:solidFill>
            <a:srgbClr val="e76f5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43" name="Text Title 1"/>
          <p:cNvSpPr/>
          <p:nvPr/>
        </p:nvSpPr>
        <p:spPr>
          <a:xfrm>
            <a:off x="411480" y="164520"/>
            <a:ext cx="8228880" cy="65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4000" b="1" u="none" strike="noStrike">
                <a:solidFill>
                  <a:srgbClr val="ffffff"/>
                </a:solidFill>
                <a:effectLst/>
                <a:uFillTx/>
                <a:latin typeface="Georgia"/>
                <a:ea typeface="Georgia"/>
              </a:rPr>
              <a:t>Scalabilità internazionale</a:t>
            </a:r>
            <a:endParaRPr lang="it-IT" sz="4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44" name="Shape AccentLine 1"/>
          <p:cNvSpPr/>
          <p:nvPr/>
        </p:nvSpPr>
        <p:spPr>
          <a:xfrm>
            <a:off x="411480" y="841320"/>
            <a:ext cx="2559600" cy="54000"/>
          </a:xfrm>
          <a:prstGeom prst="rect">
            <a:avLst/>
          </a:prstGeom>
          <a:solidFill>
            <a:srgbClr val="74c69d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9720" bIns="9720" anchor="t">
            <a:noAutofit/>
          </a:bodyPr>
          <a:p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45" name="Text Subtitle 1"/>
          <p:cNvSpPr/>
          <p:nvPr/>
        </p:nvSpPr>
        <p:spPr>
          <a:xfrm>
            <a:off x="411480" y="910800"/>
            <a:ext cx="8228880" cy="284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it-IT" sz="1400" b="0" i="1" u="none" strike="noStrike">
                <a:solidFill>
                  <a:srgbClr val="88bbaa"/>
                </a:solidFill>
                <a:effectLst/>
                <a:uFillTx/>
                <a:latin typeface="Calibri"/>
              </a:rPr>
              <a:t>Il modello funziona indipendentemente dalla normativa locale. Ecco perché.</a:t>
            </a:r>
            <a:endParaRPr lang="it-IT" sz="1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46" name="ColBox 1"/>
          <p:cNvSpPr/>
          <p:nvPr/>
        </p:nvSpPr>
        <p:spPr>
          <a:xfrm>
            <a:off x="411480" y="1270080"/>
            <a:ext cx="2649600" cy="379800"/>
          </a:xfrm>
          <a:prstGeom prst="rect">
            <a:avLst/>
          </a:prstGeom>
          <a:solidFill>
            <a:srgbClr val="2d5a47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lang="it-IT" sz="1400" b="1" u="none" strike="noStrike">
                <a:solidFill>
                  <a:srgbClr val="74c69d"/>
                </a:solidFill>
                <a:effectLst/>
                <a:uFillTx/>
                <a:latin typeface="Calibri"/>
              </a:rPr>
              <a:t>Fondamento comportamentale</a:t>
            </a:r>
            <a:endParaRPr lang="it-IT" sz="1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47" name="ColBody 1"/>
          <p:cNvSpPr/>
          <p:nvPr/>
        </p:nvSpPr>
        <p:spPr>
          <a:xfrm>
            <a:off x="411480" y="1689840"/>
            <a:ext cx="2649600" cy="2779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bIns="0" anchor="t">
            <a:noAutofit/>
          </a:bodyPr>
          <a:p>
            <a:pPr>
              <a:lnSpc>
                <a:spcPct val="115000"/>
              </a:lnSpc>
            </a:pPr>
            <a:r>
              <a:rPr lang="it-IT" sz="1200" b="0" u="none" strike="noStrike">
                <a:solidFill>
                  <a:srgbClr val="c8ddd6"/>
                </a:solidFill>
                <a:effectLst/>
                <a:uFillTx/>
                <a:latin typeface="Calibri"/>
              </a:rPr>
              <a:t>La paura delle conseguenze, la percezione di inutilità, il silenzio dopo la segnalazione: questi meccanismi sono </a:t>
            </a:r>
            <a:r>
              <a:rPr lang="it-IT" sz="1200" b="0" u="none" strike="noStrike">
                <a:solidFill>
                  <a:srgbClr val="c8ddd6"/>
                </a:solidFill>
                <a:effectLst/>
                <a:uFillTx/>
                <a:latin typeface="Calibri"/>
              </a:rPr>
              <a:t>universali.</a:t>
            </a:r>
            <a:r>
              <a:rPr lang="it-IT" sz="1200" b="0" u="none" strike="noStrike">
                <a:solidFill>
                  <a:srgbClr val="c8ddd6"/>
                </a:solidFill>
                <a:effectLst/>
                <a:uFillTx/>
                <a:latin typeface="Calibri"/>
              </a:rPr>
              <a:t> Non dipendono dal D.Lgs. 81/08 né dall’OSHA 29 CFR.</a:t>
            </a:r>
            <a:endParaRPr lang="it-IT" sz="1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>
              <a:lnSpc>
                <a:spcPct val="115000"/>
              </a:lnSpc>
              <a:spcBef>
                <a:spcPts val="1400"/>
              </a:spcBef>
            </a:pPr>
            <a:r>
              <a:rPr lang="it-IT" sz="1200" b="0" i="1" u="none" strike="noStrike">
                <a:solidFill>
                  <a:srgbClr val="f4a261"/>
                </a:solidFill>
                <a:effectLst/>
                <a:uFillTx/>
                <a:latin typeface="Calibri"/>
              </a:rPr>
              <a:t>Il feedback funziona perché risponde a un bisogno umano: essere ascoltati.</a:t>
            </a:r>
            <a:endParaRPr lang="it-IT" sz="1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48" name="ColBox 2"/>
          <p:cNvSpPr/>
          <p:nvPr/>
        </p:nvSpPr>
        <p:spPr>
          <a:xfrm>
            <a:off x="3247560" y="1270080"/>
            <a:ext cx="2649600" cy="379800"/>
          </a:xfrm>
          <a:prstGeom prst="rect">
            <a:avLst/>
          </a:prstGeom>
          <a:solidFill>
            <a:srgbClr val="2d5a47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lang="it-IT" sz="1400" b="1" u="none" strike="noStrike">
                <a:solidFill>
                  <a:srgbClr val="74c69d"/>
                </a:solidFill>
                <a:effectLst/>
                <a:uFillTx/>
                <a:latin typeface="Calibri"/>
              </a:rPr>
              <a:t>Architettura normativa-agnostica</a:t>
            </a:r>
            <a:endParaRPr lang="it-IT" sz="1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49" name="ColBody 2"/>
          <p:cNvSpPr/>
          <p:nvPr/>
        </p:nvSpPr>
        <p:spPr>
          <a:xfrm>
            <a:off x="3247560" y="1689840"/>
            <a:ext cx="2649600" cy="2779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bIns="0" anchor="t">
            <a:noAutofit/>
          </a:bodyPr>
          <a:p>
            <a:pPr>
              <a:lnSpc>
                <a:spcPct val="115000"/>
              </a:lnSpc>
            </a:pPr>
            <a:r>
              <a:rPr lang="it-IT" sz="1200" b="0" u="none" strike="noStrike">
                <a:solidFill>
                  <a:srgbClr val="c8ddd6"/>
                </a:solidFill>
                <a:effectLst/>
                <a:uFillTx/>
                <a:latin typeface="Calibri"/>
              </a:rPr>
              <a:t>Il processo — segnalazione, analisi multidisciplinare, azione, comunicazione — non richiede un articolo di legge per esistere. Funziona con ISO 45001 a Dubai, OSHA negli USA, HSE UK o qualsiasi framework locale.</a:t>
            </a:r>
            <a:endParaRPr lang="it-IT" sz="1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>
              <a:lnSpc>
                <a:spcPct val="115000"/>
              </a:lnSpc>
              <a:spcBef>
                <a:spcPts val="1400"/>
              </a:spcBef>
            </a:pPr>
            <a:r>
              <a:rPr lang="it-IT" sz="1200" b="0" i="1" u="none" strike="noStrike">
                <a:solidFill>
                  <a:srgbClr val="f4a261"/>
                </a:solidFill>
                <a:effectLst/>
                <a:uFillTx/>
                <a:latin typeface="Calibri"/>
              </a:rPr>
              <a:t>La normativa cambia. Il processo resta.</a:t>
            </a:r>
            <a:endParaRPr lang="it-IT" sz="1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50" name="ColBox 3"/>
          <p:cNvSpPr/>
          <p:nvPr/>
        </p:nvSpPr>
        <p:spPr>
          <a:xfrm>
            <a:off x="6083640" y="1270080"/>
            <a:ext cx="2649600" cy="379800"/>
          </a:xfrm>
          <a:prstGeom prst="rect">
            <a:avLst/>
          </a:prstGeom>
          <a:solidFill>
            <a:srgbClr val="2d5a47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lang="it-IT" sz="1400" b="1" u="none" strike="noStrike">
                <a:solidFill>
                  <a:srgbClr val="74c69d"/>
                </a:solidFill>
                <a:effectLst/>
                <a:uFillTx/>
                <a:latin typeface="Calibri"/>
              </a:rPr>
              <a:t>Leva manageriale universale</a:t>
            </a:r>
            <a:endParaRPr lang="it-IT" sz="1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51" name="ColBody 3"/>
          <p:cNvSpPr/>
          <p:nvPr/>
        </p:nvSpPr>
        <p:spPr>
          <a:xfrm>
            <a:off x="6083640" y="1689840"/>
            <a:ext cx="2649600" cy="2779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bIns="0" anchor="t">
            <a:noAutofit/>
          </a:bodyPr>
          <a:p>
            <a:pPr>
              <a:lnSpc>
                <a:spcPct val="115000"/>
              </a:lnSpc>
            </a:pPr>
            <a:r>
              <a:rPr lang="it-IT" sz="1200" b="0" u="none" strike="noStrike">
                <a:solidFill>
                  <a:srgbClr val="c8ddd6"/>
                </a:solidFill>
                <a:effectLst/>
                <a:uFillTx/>
                <a:latin typeface="Calibri"/>
              </a:rPr>
              <a:t>Il Direttore che presiede la riunione, il capolinea che porta un near miss in reparto, l’operatore che riceve risposta: questi ruoli esistono in ogni cultura industriale, a Monaco come a Belgrado o Matamoros.</a:t>
            </a:r>
            <a:endParaRPr lang="it-IT" sz="1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>
              <a:lnSpc>
                <a:spcPct val="115000"/>
              </a:lnSpc>
              <a:spcBef>
                <a:spcPts val="1400"/>
              </a:spcBef>
            </a:pPr>
            <a:r>
              <a:rPr lang="it-IT" sz="1200" b="0" i="1" u="none" strike="noStrike">
                <a:solidFill>
                  <a:srgbClr val="f4a261"/>
                </a:solidFill>
                <a:effectLst/>
                <a:uFillTx/>
                <a:latin typeface="Calibri"/>
              </a:rPr>
              <a:t>Il modello si adatta. La gerarchia di commitment, no.</a:t>
            </a:r>
            <a:endParaRPr lang="it-IT" sz="1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52" name="BottomTagline 1"/>
          <p:cNvSpPr/>
          <p:nvPr/>
        </p:nvSpPr>
        <p:spPr>
          <a:xfrm>
            <a:off x="411480" y="4545000"/>
            <a:ext cx="8228880" cy="239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lang="it-IT" sz="1200" b="1" u="none" strike="noStrike">
                <a:solidFill>
                  <a:srgbClr val="ffffff"/>
                </a:solidFill>
                <a:effectLst/>
                <a:uFillTx/>
                <a:latin typeface="Calibri"/>
              </a:rPr>
              <a:t>Ciò che cambia con il contesto: la lingua, il modulo, il riferimento normativo.</a:t>
            </a:r>
            <a:r>
              <a:rPr lang="it-IT" sz="1200" b="1" u="none" strike="noStrike">
                <a:solidFill>
                  <a:srgbClr val="74c69d"/>
                </a:solidFill>
                <a:effectLst/>
                <a:uFillTx/>
                <a:latin typeface="Calibri"/>
              </a:rPr>
              <a:t>  Ciò che non cambia: rispondere a chi segnala.</a:t>
            </a:r>
            <a:endParaRPr lang="it-IT" sz="1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53" name="Shape Footer 1"/>
          <p:cNvSpPr/>
          <p:nvPr/>
        </p:nvSpPr>
        <p:spPr>
          <a:xfrm>
            <a:off x="0" y="4818960"/>
            <a:ext cx="9143280" cy="324000"/>
          </a:xfrm>
          <a:prstGeom prst="rect">
            <a:avLst/>
          </a:prstGeom>
          <a:solidFill>
            <a:srgbClr val="1e3a2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54" name="Text Footer 1"/>
          <p:cNvSpPr/>
          <p:nvPr/>
        </p:nvSpPr>
        <p:spPr>
          <a:xfrm>
            <a:off x="365760" y="4846320"/>
            <a:ext cx="841176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900" b="0" u="none" strike="noStrike">
                <a:solidFill>
                  <a:srgbClr val="7aaa8a"/>
                </a:solidFill>
                <a:effectLst/>
                <a:uFillTx/>
                <a:latin typeface="Calibri"/>
                <a:ea typeface="Calibri"/>
              </a:rPr>
              <a:t>Andrea Fani  |  Near Miss &amp; Feedback: il modello chimico-farmaceutico  |  Bologna, 8 aprile 2026</a:t>
            </a:r>
            <a:endParaRPr lang="it-IT" sz="9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d1f1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Shape 8"/>
          <p:cNvSpPr/>
          <p:nvPr/>
        </p:nvSpPr>
        <p:spPr>
          <a:xfrm>
            <a:off x="0" y="0"/>
            <a:ext cx="200160" cy="5142600"/>
          </a:xfrm>
          <a:prstGeom prst="rect">
            <a:avLst/>
          </a:prstGeom>
          <a:solidFill>
            <a:srgbClr val="e76f5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56" name="Text 31"/>
          <p:cNvSpPr/>
          <p:nvPr/>
        </p:nvSpPr>
        <p:spPr>
          <a:xfrm>
            <a:off x="411480" y="365760"/>
            <a:ext cx="8319960" cy="776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4200" b="1" u="none" strike="noStrike">
                <a:solidFill>
                  <a:srgbClr val="ffffff"/>
                </a:solidFill>
                <a:effectLst/>
                <a:uFillTx/>
                <a:latin typeface="Georgia"/>
                <a:ea typeface="Georgia"/>
              </a:rPr>
              <a:t>Il near miss è un regalo.</a:t>
            </a:r>
            <a:endParaRPr lang="it-IT" sz="4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57" name="Text 137"/>
          <p:cNvSpPr/>
          <p:nvPr/>
        </p:nvSpPr>
        <p:spPr>
          <a:xfrm>
            <a:off x="411480" y="1097280"/>
            <a:ext cx="8319960" cy="593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3200" b="0" i="1" u="none" strike="noStrike">
                <a:solidFill>
                  <a:srgbClr val="e76f51"/>
                </a:solidFill>
                <a:effectLst/>
                <a:uFillTx/>
                <a:latin typeface="Georgia"/>
                <a:ea typeface="Georgia"/>
              </a:rPr>
              <a:t>Se non lo apri, non vale nulla.</a:t>
            </a:r>
            <a:endParaRPr lang="it-IT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58" name="Shape 12"/>
          <p:cNvSpPr/>
          <p:nvPr/>
        </p:nvSpPr>
        <p:spPr>
          <a:xfrm>
            <a:off x="411480" y="1828800"/>
            <a:ext cx="3199320" cy="53640"/>
          </a:xfrm>
          <a:prstGeom prst="rect">
            <a:avLst/>
          </a:prstGeom>
          <a:solidFill>
            <a:srgbClr val="74c69d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9720" bIns="972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59" name="Shape 27"/>
          <p:cNvSpPr/>
          <p:nvPr/>
        </p:nvSpPr>
        <p:spPr>
          <a:xfrm>
            <a:off x="365760" y="2011680"/>
            <a:ext cx="2696400" cy="2604960"/>
          </a:xfrm>
          <a:prstGeom prst="rect">
            <a:avLst/>
          </a:prstGeom>
          <a:solidFill>
            <a:srgbClr val="1e3a2f">
              <a:alpha val="70000"/>
            </a:srgbClr>
          </a:solidFill>
          <a:ln w="19050">
            <a:solidFill>
              <a:srgbClr val="e76f5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360" name="Image 20" descr="preencoded.png"/>
          <p:cNvPicPr/>
          <p:nvPr/>
        </p:nvPicPr>
        <p:blipFill>
          <a:blip r:embed="rId1"/>
          <a:stretch/>
        </p:blipFill>
        <p:spPr>
          <a:xfrm>
            <a:off x="1371600" y="2084760"/>
            <a:ext cx="657360" cy="657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61" name="Text 138"/>
          <p:cNvSpPr/>
          <p:nvPr/>
        </p:nvSpPr>
        <p:spPr>
          <a:xfrm>
            <a:off x="475560" y="2834640"/>
            <a:ext cx="2467800" cy="410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300" b="1" u="none" strike="noStrike">
                <a:solidFill>
                  <a:srgbClr val="e76f51"/>
                </a:solidFill>
                <a:effectLst/>
                <a:uFillTx/>
                <a:latin typeface="Calibri"/>
                <a:ea typeface="Calibri"/>
              </a:rPr>
              <a:t>Segnalazione senza feedback</a:t>
            </a:r>
            <a:endParaRPr lang="it-IT" sz="1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62" name="Text 139"/>
          <p:cNvSpPr/>
          <p:nvPr/>
        </p:nvSpPr>
        <p:spPr>
          <a:xfrm>
            <a:off x="475560" y="3273480"/>
            <a:ext cx="2467800" cy="1233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0" u="none" strike="noStrike">
                <a:solidFill>
                  <a:srgbClr val="ccddcc"/>
                </a:solidFill>
                <a:effectLst/>
                <a:uFillTx/>
                <a:latin typeface="Calibri"/>
                <a:ea typeface="Calibri"/>
              </a:rPr>
              <a:t>Il lavoratore segnala una volta. Se non riceve risposta, non segnala più. Fine del sistema.</a:t>
            </a:r>
            <a:endParaRPr lang="it-IT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63" name="Shape 30"/>
          <p:cNvSpPr/>
          <p:nvPr/>
        </p:nvSpPr>
        <p:spPr>
          <a:xfrm>
            <a:off x="3291840" y="2011680"/>
            <a:ext cx="2696400" cy="2604960"/>
          </a:xfrm>
          <a:prstGeom prst="rect">
            <a:avLst/>
          </a:prstGeom>
          <a:solidFill>
            <a:srgbClr val="1e3a2f">
              <a:alpha val="70000"/>
            </a:srgbClr>
          </a:solidFill>
          <a:ln w="19050">
            <a:solidFill>
              <a:srgbClr val="74c69d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364" name="Image 21" descr="preencoded.png"/>
          <p:cNvPicPr/>
          <p:nvPr/>
        </p:nvPicPr>
        <p:blipFill>
          <a:blip r:embed="rId2"/>
          <a:stretch/>
        </p:blipFill>
        <p:spPr>
          <a:xfrm>
            <a:off x="4297680" y="2084760"/>
            <a:ext cx="657360" cy="657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65" name="Text 140"/>
          <p:cNvSpPr/>
          <p:nvPr/>
        </p:nvSpPr>
        <p:spPr>
          <a:xfrm>
            <a:off x="3401640" y="2834640"/>
            <a:ext cx="2467800" cy="410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300" b="1" u="none" strike="noStrike">
                <a:solidFill>
                  <a:srgbClr val="74c69d"/>
                </a:solidFill>
                <a:effectLst/>
                <a:uFillTx/>
                <a:latin typeface="Calibri"/>
                <a:ea typeface="Calibri"/>
              </a:rPr>
              <a:t>Il loop deve chiudersi</a:t>
            </a:r>
            <a:endParaRPr lang="it-IT" sz="1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66" name="Text 141"/>
          <p:cNvSpPr/>
          <p:nvPr/>
        </p:nvSpPr>
        <p:spPr>
          <a:xfrm>
            <a:off x="3401640" y="3273480"/>
            <a:ext cx="2467800" cy="1233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0" u="none" strike="noStrike">
                <a:solidFill>
                  <a:srgbClr val="ccddcc"/>
                </a:solidFill>
                <a:effectLst/>
                <a:uFillTx/>
                <a:latin typeface="Calibri"/>
                <a:ea typeface="Calibri"/>
              </a:rPr>
              <a:t>Near miss → analisi → azione → comunicazione → riconoscimento. Ogni anello è obbligatorio.</a:t>
            </a:r>
            <a:endParaRPr lang="it-IT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67" name="Shape 110"/>
          <p:cNvSpPr/>
          <p:nvPr/>
        </p:nvSpPr>
        <p:spPr>
          <a:xfrm>
            <a:off x="6217920" y="2011680"/>
            <a:ext cx="2696400" cy="2604960"/>
          </a:xfrm>
          <a:prstGeom prst="rect">
            <a:avLst/>
          </a:prstGeom>
          <a:solidFill>
            <a:srgbClr val="1e3a2f">
              <a:alpha val="70000"/>
            </a:srgbClr>
          </a:solidFill>
          <a:ln w="19050">
            <a:solidFill>
              <a:srgbClr val="f4a26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368" name="Image 22" descr="preencoded.png"/>
          <p:cNvPicPr/>
          <p:nvPr/>
        </p:nvPicPr>
        <p:blipFill>
          <a:blip r:embed="rId3"/>
          <a:stretch/>
        </p:blipFill>
        <p:spPr>
          <a:xfrm>
            <a:off x="7223760" y="2084760"/>
            <a:ext cx="657360" cy="657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69" name="Text 142"/>
          <p:cNvSpPr/>
          <p:nvPr/>
        </p:nvSpPr>
        <p:spPr>
          <a:xfrm>
            <a:off x="6327720" y="2834640"/>
            <a:ext cx="2467800" cy="410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300" b="1" u="none" strike="noStrike">
                <a:solidFill>
                  <a:srgbClr val="f4a261"/>
                </a:solidFill>
                <a:effectLst/>
                <a:uFillTx/>
                <a:latin typeface="Calibri"/>
                <a:ea typeface="Calibri"/>
              </a:rPr>
              <a:t>Il feedback è culturale</a:t>
            </a:r>
            <a:endParaRPr lang="it-IT" sz="1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70" name="Text 143"/>
          <p:cNvSpPr/>
          <p:nvPr/>
        </p:nvSpPr>
        <p:spPr>
          <a:xfrm>
            <a:off x="6327720" y="3273480"/>
            <a:ext cx="2467800" cy="1233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0" u="none" strike="noStrike">
                <a:solidFill>
                  <a:srgbClr val="ccddcc"/>
                </a:solidFill>
                <a:effectLst/>
                <a:uFillTx/>
                <a:latin typeface="Calibri"/>
                <a:ea typeface="Calibri"/>
              </a:rPr>
              <a:t>Non è una email di risposta. È il messaggio: 'Hai fatto bene a dircelo. Ecco cosa abbiamo fatto.'</a:t>
            </a:r>
            <a:endParaRPr lang="it-IT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71" name="Shape 111"/>
          <p:cNvSpPr/>
          <p:nvPr/>
        </p:nvSpPr>
        <p:spPr>
          <a:xfrm>
            <a:off x="0" y="4818960"/>
            <a:ext cx="9142920" cy="323640"/>
          </a:xfrm>
          <a:prstGeom prst="rect">
            <a:avLst/>
          </a:prstGeom>
          <a:solidFill>
            <a:srgbClr val="1e3a2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72" name="Text 144"/>
          <p:cNvSpPr/>
          <p:nvPr/>
        </p:nvSpPr>
        <p:spPr>
          <a:xfrm>
            <a:off x="365760" y="4846320"/>
            <a:ext cx="841140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900" b="0" u="none" strike="noStrike">
                <a:solidFill>
                  <a:srgbClr val="7aaa8a"/>
                </a:solidFill>
                <a:effectLst/>
                <a:uFillTx/>
                <a:latin typeface="Calibri"/>
                <a:ea typeface="Calibri"/>
              </a:rPr>
              <a:t>Andrea Fani  |  Near Miss &amp; Feedback: il modello chimico-farmaceutico  |  Bologna, 8 aprile 2026</a:t>
            </a:r>
            <a:endParaRPr lang="it-IT" sz="9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93" dur="indefinite" restart="never" nodeType="tmRoot">
          <p:childTnLst>
            <p:seq>
              <p:cTn id="294" dur="indefinite" nodeType="mainSeq">
                <p:childTnLst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>
                      <p:stCondLst>
                        <p:cond delay="indefinite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e3a2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Shape 0"/>
          <p:cNvSpPr/>
          <p:nvPr/>
        </p:nvSpPr>
        <p:spPr>
          <a:xfrm>
            <a:off x="0" y="0"/>
            <a:ext cx="200520" cy="5142960"/>
          </a:xfrm>
          <a:prstGeom prst="rect">
            <a:avLst/>
          </a:prstGeom>
          <a:solidFill>
            <a:srgbClr val="e76f5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74" name="Text 1"/>
          <p:cNvSpPr/>
          <p:nvPr/>
        </p:nvSpPr>
        <p:spPr>
          <a:xfrm>
            <a:off x="411480" y="164520"/>
            <a:ext cx="8228880" cy="65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4000" b="1" u="none" strike="noStrike">
                <a:solidFill>
                  <a:srgbClr val="ffffff"/>
                </a:solidFill>
                <a:effectLst/>
                <a:uFillTx/>
                <a:latin typeface="Georgia"/>
                <a:ea typeface="Georgia"/>
              </a:rPr>
              <a:t>Le 3 lezioni</a:t>
            </a:r>
            <a:endParaRPr lang="it-IT" sz="4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75" name="Shape 2"/>
          <p:cNvSpPr/>
          <p:nvPr/>
        </p:nvSpPr>
        <p:spPr>
          <a:xfrm>
            <a:off x="411480" y="841320"/>
            <a:ext cx="2559600" cy="54000"/>
          </a:xfrm>
          <a:prstGeom prst="rect">
            <a:avLst/>
          </a:prstGeom>
          <a:solidFill>
            <a:srgbClr val="74c69d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9720" bIns="972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76" name="Shape 3"/>
          <p:cNvSpPr/>
          <p:nvPr/>
        </p:nvSpPr>
        <p:spPr>
          <a:xfrm>
            <a:off x="365760" y="1005840"/>
            <a:ext cx="63360" cy="1114920"/>
          </a:xfrm>
          <a:prstGeom prst="rect">
            <a:avLst/>
          </a:prstGeom>
          <a:solidFill>
            <a:srgbClr val="e76f5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77" name="Text 4"/>
          <p:cNvSpPr/>
          <p:nvPr/>
        </p:nvSpPr>
        <p:spPr>
          <a:xfrm>
            <a:off x="530280" y="1078920"/>
            <a:ext cx="63936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3000" b="1" u="none" strike="noStrike">
                <a:solidFill>
                  <a:srgbClr val="e76f51"/>
                </a:solidFill>
                <a:effectLst/>
                <a:uFillTx/>
                <a:latin typeface="Georgia"/>
                <a:ea typeface="Georgia"/>
              </a:rPr>
              <a:t>01</a:t>
            </a:r>
            <a:endParaRPr lang="it-IT" sz="3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78" name="Text 5"/>
          <p:cNvSpPr/>
          <p:nvPr/>
        </p:nvSpPr>
        <p:spPr>
          <a:xfrm>
            <a:off x="1261800" y="1051560"/>
            <a:ext cx="7497360" cy="529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6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Il KPI «near miss = 0» è un segnale d'allarme, non di successo.</a:t>
            </a:r>
            <a:endParaRPr lang="it-IT" sz="16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79" name="Text 6"/>
          <p:cNvSpPr/>
          <p:nvPr/>
        </p:nvSpPr>
        <p:spPr>
          <a:xfrm>
            <a:off x="1261800" y="1600200"/>
            <a:ext cx="7497360" cy="502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200" b="0" i="1" u="none" strike="noStrike">
                <a:solidFill>
                  <a:srgbClr val="88bbaa"/>
                </a:solidFill>
                <a:effectLst/>
                <a:uFillTx/>
                <a:latin typeface="Calibri"/>
                <a:ea typeface="Calibri"/>
              </a:rPr>
              <a:t>Zero segnalazioni significa sistema che non funziona. Il target è la tendenza: più segnalazioni e meno infortuni.</a:t>
            </a:r>
            <a:endParaRPr lang="it-IT" sz="1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80" name="Shape 7"/>
          <p:cNvSpPr/>
          <p:nvPr/>
        </p:nvSpPr>
        <p:spPr>
          <a:xfrm>
            <a:off x="365760" y="2304360"/>
            <a:ext cx="63360" cy="1114920"/>
          </a:xfrm>
          <a:prstGeom prst="rect">
            <a:avLst/>
          </a:prstGeom>
          <a:solidFill>
            <a:srgbClr val="74c69d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81" name="Text 8"/>
          <p:cNvSpPr/>
          <p:nvPr/>
        </p:nvSpPr>
        <p:spPr>
          <a:xfrm>
            <a:off x="530280" y="2377440"/>
            <a:ext cx="63936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3000" b="1" u="none" strike="noStrike">
                <a:solidFill>
                  <a:srgbClr val="74c69d"/>
                </a:solidFill>
                <a:effectLst/>
                <a:uFillTx/>
                <a:latin typeface="Georgia"/>
                <a:ea typeface="Georgia"/>
              </a:rPr>
              <a:t>02</a:t>
            </a:r>
            <a:endParaRPr lang="it-IT" sz="3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82" name="Text 9"/>
          <p:cNvSpPr/>
          <p:nvPr/>
        </p:nvSpPr>
        <p:spPr>
          <a:xfrm>
            <a:off x="1261800" y="2350080"/>
            <a:ext cx="7497360" cy="529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6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Il feedback non è cortesia — è il motore del sistema.</a:t>
            </a:r>
            <a:endParaRPr lang="it-IT" sz="16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83" name="Text 10"/>
          <p:cNvSpPr/>
          <p:nvPr/>
        </p:nvSpPr>
        <p:spPr>
          <a:xfrm>
            <a:off x="1261800" y="2898720"/>
            <a:ext cx="7497360" cy="502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200" b="0" i="1" u="none" strike="noStrike">
                <a:solidFill>
                  <a:srgbClr val="88bbaa"/>
                </a:solidFill>
                <a:effectLst/>
                <a:uFillTx/>
                <a:latin typeface="Calibri"/>
                <a:ea typeface="Calibri"/>
              </a:rPr>
              <a:t>Senza risposta a chi segnala, il sistema si spegne in 6 mesi. Il feedback è il carburante che mantiene viva la cultura.</a:t>
            </a:r>
            <a:endParaRPr lang="it-IT" sz="1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84" name="Shape 11"/>
          <p:cNvSpPr/>
          <p:nvPr/>
        </p:nvSpPr>
        <p:spPr>
          <a:xfrm>
            <a:off x="365760" y="3602880"/>
            <a:ext cx="63360" cy="1114920"/>
          </a:xfrm>
          <a:prstGeom prst="rect">
            <a:avLst/>
          </a:prstGeom>
          <a:solidFill>
            <a:srgbClr val="f4a26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85" name="Text 12"/>
          <p:cNvSpPr/>
          <p:nvPr/>
        </p:nvSpPr>
        <p:spPr>
          <a:xfrm>
            <a:off x="530280" y="3675960"/>
            <a:ext cx="63936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3000" b="1" u="none" strike="noStrike">
                <a:solidFill>
                  <a:srgbClr val="f4a261"/>
                </a:solidFill>
                <a:effectLst/>
                <a:uFillTx/>
                <a:latin typeface="Georgia"/>
                <a:ea typeface="Georgia"/>
              </a:rPr>
              <a:t>03</a:t>
            </a:r>
            <a:endParaRPr lang="it-IT" sz="3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86" name="Text 13"/>
          <p:cNvSpPr/>
          <p:nvPr/>
        </p:nvSpPr>
        <p:spPr>
          <a:xfrm>
            <a:off x="1261800" y="3648600"/>
            <a:ext cx="7497360" cy="529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6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La sicurezza è una responsabilità di linea, non dell'HSE.</a:t>
            </a:r>
            <a:endParaRPr lang="it-IT" sz="16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87" name="Text 14"/>
          <p:cNvSpPr/>
          <p:nvPr/>
        </p:nvSpPr>
        <p:spPr>
          <a:xfrm>
            <a:off x="1261800" y="4197240"/>
            <a:ext cx="7497360" cy="502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200" b="0" i="1" u="none" strike="noStrike">
                <a:solidFill>
                  <a:srgbClr val="88bbaa"/>
                </a:solidFill>
                <a:effectLst/>
                <a:uFillTx/>
                <a:latin typeface="Calibri"/>
                <a:ea typeface="Calibri"/>
              </a:rPr>
              <a:t>Il Direttore che presiede la riunione settimanale manda un messaggio inequivocabile: questo è il lavoro vero, non una riunione in più.</a:t>
            </a:r>
            <a:endParaRPr lang="it-IT" sz="1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88" name="Shape 15"/>
          <p:cNvSpPr/>
          <p:nvPr/>
        </p:nvSpPr>
        <p:spPr>
          <a:xfrm>
            <a:off x="0" y="4818960"/>
            <a:ext cx="9143280" cy="324000"/>
          </a:xfrm>
          <a:prstGeom prst="rect">
            <a:avLst/>
          </a:prstGeom>
          <a:solidFill>
            <a:srgbClr val="1e3a2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89" name="Text 16"/>
          <p:cNvSpPr/>
          <p:nvPr/>
        </p:nvSpPr>
        <p:spPr>
          <a:xfrm>
            <a:off x="365760" y="4846320"/>
            <a:ext cx="841176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900" b="0" u="none" strike="noStrike">
                <a:solidFill>
                  <a:srgbClr val="7aaa8a"/>
                </a:solidFill>
                <a:effectLst/>
                <a:uFillTx/>
                <a:latin typeface="Calibri"/>
                <a:ea typeface="Calibri"/>
              </a:rPr>
              <a:t>Andrea Fani  |  Near Miss &amp; Feedback: il modello chimico-farmaceutico  |  Bologna, 8 aprile 2026</a:t>
            </a:r>
            <a:endParaRPr lang="it-IT" sz="9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d1f1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Shape 0"/>
          <p:cNvSpPr/>
          <p:nvPr/>
        </p:nvSpPr>
        <p:spPr>
          <a:xfrm>
            <a:off x="0" y="0"/>
            <a:ext cx="200520" cy="5142960"/>
          </a:xfrm>
          <a:prstGeom prst="rect">
            <a:avLst/>
          </a:prstGeom>
          <a:solidFill>
            <a:srgbClr val="e76f5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91" name="Shape 1"/>
          <p:cNvSpPr/>
          <p:nvPr/>
        </p:nvSpPr>
        <p:spPr>
          <a:xfrm>
            <a:off x="8942760" y="0"/>
            <a:ext cx="200520" cy="5142960"/>
          </a:xfrm>
          <a:prstGeom prst="rect">
            <a:avLst/>
          </a:prstGeom>
          <a:solidFill>
            <a:srgbClr val="74c69d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92" name="Text 2"/>
          <p:cNvSpPr/>
          <p:nvPr/>
        </p:nvSpPr>
        <p:spPr>
          <a:xfrm>
            <a:off x="411480" y="411480"/>
            <a:ext cx="8320320" cy="685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3800" b="1" u="none" strike="noStrike">
                <a:solidFill>
                  <a:srgbClr val="ffffff"/>
                </a:solidFill>
                <a:effectLst/>
                <a:uFillTx/>
                <a:latin typeface="Georgia"/>
                <a:ea typeface="Georgia"/>
              </a:rPr>
              <a:t>Un near miss segnalato</a:t>
            </a:r>
            <a:endParaRPr lang="it-IT" sz="3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93" name="Text 3"/>
          <p:cNvSpPr/>
          <p:nvPr/>
        </p:nvSpPr>
        <p:spPr>
          <a:xfrm>
            <a:off x="411480" y="1078920"/>
            <a:ext cx="8320320" cy="59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3800" b="0" i="1" u="none" strike="noStrike">
                <a:solidFill>
                  <a:srgbClr val="e76f51"/>
                </a:solidFill>
                <a:effectLst/>
                <a:uFillTx/>
                <a:latin typeface="Georgia"/>
                <a:ea typeface="Georgia"/>
              </a:rPr>
              <a:t>e ascoltato</a:t>
            </a:r>
            <a:endParaRPr lang="it-IT" sz="3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94" name="Text 4"/>
          <p:cNvSpPr/>
          <p:nvPr/>
        </p:nvSpPr>
        <p:spPr>
          <a:xfrm>
            <a:off x="411480" y="1664280"/>
            <a:ext cx="8320320" cy="547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2600" b="0" i="1" u="none" strike="noStrike">
                <a:solidFill>
                  <a:srgbClr val="74c69d"/>
                </a:solidFill>
                <a:effectLst/>
                <a:uFillTx/>
                <a:latin typeface="Georgia"/>
                <a:ea typeface="Georgia"/>
              </a:rPr>
              <a:t>vale più di mille procedure scritte.</a:t>
            </a:r>
            <a:endParaRPr lang="it-IT" sz="26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95" name="Shape 5"/>
          <p:cNvSpPr/>
          <p:nvPr/>
        </p:nvSpPr>
        <p:spPr>
          <a:xfrm>
            <a:off x="2926080" y="2331720"/>
            <a:ext cx="3291120" cy="54000"/>
          </a:xfrm>
          <a:prstGeom prst="rect">
            <a:avLst/>
          </a:prstGeom>
          <a:solidFill>
            <a:srgbClr val="e76f5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9720" bIns="972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96" name="Text 6"/>
          <p:cNvSpPr/>
          <p:nvPr/>
        </p:nvSpPr>
        <p:spPr>
          <a:xfrm>
            <a:off x="411480" y="2487240"/>
            <a:ext cx="8320320" cy="685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400" b="0" i="1" u="none" strike="noStrike">
                <a:solidFill>
                  <a:srgbClr val="88bbaa"/>
                </a:solidFill>
                <a:effectLst/>
                <a:uFillTx/>
                <a:latin typeface="Calibri"/>
                <a:ea typeface="Calibri"/>
              </a:rPr>
              <a:t>Il sistema non è perfetto. Ma ha un'architettura corretta:</a:t>
            </a:r>
            <a:endParaRPr lang="it-IT" sz="1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400" b="0" i="1" u="none" strike="noStrike">
                <a:solidFill>
                  <a:srgbClr val="88bbaa"/>
                </a:solidFill>
                <a:effectLst/>
                <a:uFillTx/>
                <a:latin typeface="Calibri"/>
                <a:ea typeface="Calibri"/>
              </a:rPr>
              <a:t>chi segnala riceve una risposta. E poi segnala di nuovo.</a:t>
            </a:r>
            <a:endParaRPr lang="it-IT" sz="1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97" name="Text 7"/>
          <p:cNvSpPr/>
          <p:nvPr/>
        </p:nvSpPr>
        <p:spPr>
          <a:xfrm>
            <a:off x="411480" y="3221640"/>
            <a:ext cx="8320320" cy="410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22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GRAZIE</a:t>
            </a:r>
            <a:endParaRPr lang="it-IT" sz="2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22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Andrea Fani</a:t>
            </a:r>
            <a:endParaRPr lang="it-IT" sz="2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98" name="Text 8"/>
          <p:cNvSpPr/>
          <p:nvPr/>
        </p:nvSpPr>
        <p:spPr>
          <a:xfrm>
            <a:off x="411480" y="3803760"/>
            <a:ext cx="8320320" cy="27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300" b="0" u="none" strike="noStrike">
                <a:solidFill>
                  <a:srgbClr val="52796f"/>
                </a:solidFill>
                <a:effectLst/>
                <a:uFillTx/>
                <a:latin typeface="Calibri"/>
                <a:ea typeface="Calibri"/>
              </a:rPr>
              <a:t>Ingegnere Chimico  ·  Executive MBA  ·  HSE Senior Leader</a:t>
            </a:r>
            <a:endParaRPr lang="it-IT" sz="1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99" name="Text 9"/>
          <p:cNvSpPr/>
          <p:nvPr/>
        </p:nvSpPr>
        <p:spPr>
          <a:xfrm>
            <a:off x="411480" y="4096440"/>
            <a:ext cx="8320320" cy="27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200" b="0" u="none" strike="noStrike">
                <a:solidFill>
                  <a:srgbClr val="74c69d"/>
                </a:solidFill>
                <a:effectLst/>
                <a:uFillTx/>
                <a:latin typeface="Calibri"/>
                <a:ea typeface="Calibri"/>
              </a:rPr>
              <a:t>afani73@gmail.com  -  linkedin.com/in/andreafani – (+39) 331.120.56.86</a:t>
            </a:r>
            <a:endParaRPr lang="it-IT" sz="1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00" name="Shape 10"/>
          <p:cNvSpPr/>
          <p:nvPr/>
        </p:nvSpPr>
        <p:spPr>
          <a:xfrm>
            <a:off x="0" y="4818960"/>
            <a:ext cx="9143280" cy="324000"/>
          </a:xfrm>
          <a:prstGeom prst="rect">
            <a:avLst/>
          </a:prstGeom>
          <a:solidFill>
            <a:srgbClr val="1e3a2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01" name="Text 11"/>
          <p:cNvSpPr/>
          <p:nvPr/>
        </p:nvSpPr>
        <p:spPr>
          <a:xfrm>
            <a:off x="365760" y="4846320"/>
            <a:ext cx="841176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0" u="none" strike="noStrike">
                <a:solidFill>
                  <a:srgbClr val="4a7a5a"/>
                </a:solidFill>
                <a:effectLst/>
                <a:uFillTx/>
                <a:latin typeface="Calibri"/>
                <a:ea typeface="Calibri"/>
              </a:rPr>
              <a:t>Grazie  ·  Bologna, 8 aprile 2026</a:t>
            </a:r>
            <a:endParaRPr lang="it-IT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25" dur="indefinite" restart="never" nodeType="tmRoot">
          <p:childTnLst>
            <p:seq>
              <p:cTn id="326" dur="indefinite" nodeType="mainSeq">
                <p:childTnLst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5" fill="hold">
                      <p:stCondLst>
                        <p:cond delay="indefinite"/>
                      </p:stCondLst>
                      <p:childTnLst>
                        <p:par>
                          <p:cTn id="336" fill="hold">
                            <p:stCondLst>
                              <p:cond delay="0"/>
                            </p:stCondLst>
                            <p:childTnLst>
                              <p:par>
                                <p:cTn id="33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3" fill="hold">
                      <p:stCondLst>
                        <p:cond delay="indefinite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8f9f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35"/>
          <p:cNvSpPr/>
          <p:nvPr/>
        </p:nvSpPr>
        <p:spPr>
          <a:xfrm>
            <a:off x="0" y="0"/>
            <a:ext cx="9142920" cy="474480"/>
          </a:xfrm>
          <a:prstGeom prst="rect">
            <a:avLst/>
          </a:prstGeom>
          <a:solidFill>
            <a:srgbClr val="1e3a2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1" name="Shape 36"/>
          <p:cNvSpPr/>
          <p:nvPr/>
        </p:nvSpPr>
        <p:spPr>
          <a:xfrm>
            <a:off x="0" y="0"/>
            <a:ext cx="200160" cy="474480"/>
          </a:xfrm>
          <a:prstGeom prst="rect">
            <a:avLst/>
          </a:prstGeom>
          <a:solidFill>
            <a:srgbClr val="e76f5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2" name="Text 34"/>
          <p:cNvSpPr/>
          <p:nvPr/>
        </p:nvSpPr>
        <p:spPr>
          <a:xfrm>
            <a:off x="347400" y="45720"/>
            <a:ext cx="8411400" cy="383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300" b="1" u="none" spc="51" strike="noStrike">
                <a:solidFill>
                  <a:srgbClr val="74c69d"/>
                </a:solidFill>
                <a:effectLst/>
                <a:uFillTx/>
                <a:latin typeface="Calibri"/>
                <a:ea typeface="Calibri"/>
              </a:rPr>
              <a:t>CHI SONO  ·  UN PERCORSO IN HSE</a:t>
            </a:r>
            <a:endParaRPr lang="it-IT" sz="1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" name="Shape 41"/>
          <p:cNvSpPr/>
          <p:nvPr/>
        </p:nvSpPr>
        <p:spPr>
          <a:xfrm>
            <a:off x="320040" y="1463040"/>
            <a:ext cx="8502840" cy="53640"/>
          </a:xfrm>
          <a:prstGeom prst="rect">
            <a:avLst/>
          </a:prstGeom>
          <a:solidFill>
            <a:srgbClr val="2d6a4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9720" bIns="972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4" name="Shape 44"/>
          <p:cNvSpPr/>
          <p:nvPr/>
        </p:nvSpPr>
        <p:spPr>
          <a:xfrm>
            <a:off x="301680" y="1289160"/>
            <a:ext cx="254880" cy="254880"/>
          </a:xfrm>
          <a:prstGeom prst="ellipse">
            <a:avLst/>
          </a:prstGeom>
          <a:solidFill>
            <a:srgbClr val="74c69d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" name="Text 48"/>
          <p:cNvSpPr/>
          <p:nvPr/>
        </p:nvSpPr>
        <p:spPr>
          <a:xfrm>
            <a:off x="228600" y="594360"/>
            <a:ext cx="105048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1" u="none" strike="noStrike">
                <a:solidFill>
                  <a:srgbClr val="2d6a4f"/>
                </a:solidFill>
                <a:effectLst/>
                <a:uFillTx/>
                <a:latin typeface="Calibri"/>
                <a:ea typeface="Calibri"/>
              </a:rPr>
              <a:t>2002</a:t>
            </a:r>
            <a:endParaRPr lang="it-IT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" name="Text 50"/>
          <p:cNvSpPr/>
          <p:nvPr/>
        </p:nvSpPr>
        <p:spPr>
          <a:xfrm>
            <a:off x="137160" y="1627560"/>
            <a:ext cx="1233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1" u="none" strike="noStrike">
                <a:solidFill>
                  <a:srgbClr val="0d1f1a"/>
                </a:solidFill>
                <a:effectLst/>
                <a:uFillTx/>
                <a:latin typeface="Calibri"/>
                <a:ea typeface="Calibri"/>
              </a:rPr>
              <a:t>Production</a:t>
            </a:r>
            <a:endParaRPr lang="it-IT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1" u="none" strike="noStrike">
                <a:solidFill>
                  <a:srgbClr val="0d1f1a"/>
                </a:solidFill>
                <a:effectLst/>
                <a:uFillTx/>
                <a:latin typeface="Calibri"/>
                <a:ea typeface="Calibri"/>
              </a:rPr>
              <a:t>Manager</a:t>
            </a:r>
            <a:endParaRPr lang="it-IT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" name="Text 51"/>
          <p:cNvSpPr/>
          <p:nvPr/>
        </p:nvSpPr>
        <p:spPr>
          <a:xfrm>
            <a:off x="137160" y="2103120"/>
            <a:ext cx="1233360" cy="383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900" b="0" i="1" u="none" strike="noStrike">
                <a:solidFill>
                  <a:srgbClr val="6b7280"/>
                </a:solidFill>
                <a:effectLst/>
                <a:uFillTx/>
                <a:latin typeface="Calibri"/>
                <a:ea typeface="Calibri"/>
              </a:rPr>
              <a:t>S.I.T.</a:t>
            </a:r>
            <a:endParaRPr lang="it-IT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8" name="Shape 47"/>
          <p:cNvSpPr/>
          <p:nvPr/>
        </p:nvSpPr>
        <p:spPr>
          <a:xfrm>
            <a:off x="1490400" y="1289160"/>
            <a:ext cx="254880" cy="254880"/>
          </a:xfrm>
          <a:prstGeom prst="ellipse">
            <a:avLst/>
          </a:prstGeom>
          <a:solidFill>
            <a:srgbClr val="74c69d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9" name="Text 52"/>
          <p:cNvSpPr/>
          <p:nvPr/>
        </p:nvSpPr>
        <p:spPr>
          <a:xfrm>
            <a:off x="1417320" y="594360"/>
            <a:ext cx="105048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1" u="none" strike="noStrike">
                <a:solidFill>
                  <a:srgbClr val="2d6a4f"/>
                </a:solidFill>
                <a:effectLst/>
                <a:uFillTx/>
                <a:latin typeface="Calibri"/>
                <a:ea typeface="Calibri"/>
              </a:rPr>
              <a:t>2007</a:t>
            </a:r>
            <a:endParaRPr lang="it-IT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0" name="Text 53"/>
          <p:cNvSpPr/>
          <p:nvPr/>
        </p:nvSpPr>
        <p:spPr>
          <a:xfrm>
            <a:off x="1325880" y="1627560"/>
            <a:ext cx="1233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1" u="none" strike="noStrike">
                <a:solidFill>
                  <a:srgbClr val="0d1f1a"/>
                </a:solidFill>
                <a:effectLst/>
                <a:uFillTx/>
                <a:latin typeface="Calibri"/>
                <a:ea typeface="Calibri"/>
              </a:rPr>
              <a:t>General </a:t>
            </a:r>
            <a:endParaRPr lang="it-IT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1" u="none" strike="noStrike">
                <a:solidFill>
                  <a:srgbClr val="0d1f1a"/>
                </a:solidFill>
                <a:effectLst/>
                <a:uFillTx/>
                <a:latin typeface="Calibri"/>
                <a:ea typeface="Calibri"/>
              </a:rPr>
              <a:t>Service Manager</a:t>
            </a:r>
            <a:endParaRPr lang="it-IT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" name="Text 54"/>
          <p:cNvSpPr/>
          <p:nvPr/>
        </p:nvSpPr>
        <p:spPr>
          <a:xfrm>
            <a:off x="1325880" y="2103120"/>
            <a:ext cx="1233360" cy="383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900" b="0" i="1" u="none" strike="noStrike">
                <a:solidFill>
                  <a:srgbClr val="6b7280"/>
                </a:solidFill>
                <a:effectLst/>
                <a:uFillTx/>
                <a:latin typeface="Calibri"/>
                <a:ea typeface="Calibri"/>
              </a:rPr>
              <a:t>Tycon</a:t>
            </a:r>
            <a:endParaRPr lang="it-IT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900" b="0" i="1" u="none" strike="noStrike">
                <a:solidFill>
                  <a:srgbClr val="6b7280"/>
                </a:solidFill>
                <a:effectLst/>
                <a:uFillTx/>
                <a:latin typeface="Calibri"/>
                <a:ea typeface="Calibri"/>
              </a:rPr>
              <a:t>Technoglass</a:t>
            </a:r>
            <a:endParaRPr lang="it-IT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2" name="Shape 49"/>
          <p:cNvSpPr/>
          <p:nvPr/>
        </p:nvSpPr>
        <p:spPr>
          <a:xfrm>
            <a:off x="2816280" y="1289160"/>
            <a:ext cx="254880" cy="254880"/>
          </a:xfrm>
          <a:prstGeom prst="ellipse">
            <a:avLst/>
          </a:prstGeom>
          <a:solidFill>
            <a:srgbClr val="e76f5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3" name="Text 55"/>
          <p:cNvSpPr/>
          <p:nvPr/>
        </p:nvSpPr>
        <p:spPr>
          <a:xfrm>
            <a:off x="2743200" y="594360"/>
            <a:ext cx="105048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1" u="none" strike="noStrike">
                <a:solidFill>
                  <a:srgbClr val="2d6a4f"/>
                </a:solidFill>
                <a:effectLst/>
                <a:uFillTx/>
                <a:latin typeface="Calibri"/>
                <a:ea typeface="Calibri"/>
              </a:rPr>
              <a:t>2010</a:t>
            </a:r>
            <a:endParaRPr lang="it-IT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4" name="Text 56"/>
          <p:cNvSpPr/>
          <p:nvPr/>
        </p:nvSpPr>
        <p:spPr>
          <a:xfrm>
            <a:off x="2651760" y="1627560"/>
            <a:ext cx="1233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1" u="none" strike="noStrike">
                <a:solidFill>
                  <a:srgbClr val="0d1f1a"/>
                </a:solidFill>
                <a:effectLst/>
                <a:uFillTx/>
                <a:latin typeface="Calibri"/>
                <a:ea typeface="Calibri"/>
              </a:rPr>
              <a:t>HSE</a:t>
            </a:r>
            <a:endParaRPr lang="it-IT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1" u="none" strike="noStrike">
                <a:solidFill>
                  <a:srgbClr val="0d1f1a"/>
                </a:solidFill>
                <a:effectLst/>
                <a:uFillTx/>
                <a:latin typeface="Calibri"/>
                <a:ea typeface="Calibri"/>
              </a:rPr>
              <a:t>Manager</a:t>
            </a:r>
            <a:endParaRPr lang="it-IT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5" name="Text 57"/>
          <p:cNvSpPr/>
          <p:nvPr/>
        </p:nvSpPr>
        <p:spPr>
          <a:xfrm>
            <a:off x="2651760" y="2103120"/>
            <a:ext cx="1233360" cy="383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900" b="0" i="1" u="none" strike="noStrike">
                <a:solidFill>
                  <a:srgbClr val="6b7280"/>
                </a:solidFill>
                <a:effectLst/>
                <a:uFillTx/>
                <a:latin typeface="Calibri"/>
                <a:ea typeface="Calibri"/>
              </a:rPr>
              <a:t>Fidia Farma</a:t>
            </a:r>
            <a:endParaRPr lang="it-IT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6" name="Shape 50"/>
          <p:cNvSpPr/>
          <p:nvPr/>
        </p:nvSpPr>
        <p:spPr>
          <a:xfrm>
            <a:off x="4096440" y="1289160"/>
            <a:ext cx="254880" cy="254880"/>
          </a:xfrm>
          <a:prstGeom prst="ellipse">
            <a:avLst/>
          </a:prstGeom>
          <a:solidFill>
            <a:srgbClr val="e76f5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7" name="Text 58"/>
          <p:cNvSpPr/>
          <p:nvPr/>
        </p:nvSpPr>
        <p:spPr>
          <a:xfrm>
            <a:off x="4023360" y="594360"/>
            <a:ext cx="105048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1" u="none" strike="noStrike">
                <a:solidFill>
                  <a:srgbClr val="2d6a4f"/>
                </a:solidFill>
                <a:effectLst/>
                <a:uFillTx/>
                <a:latin typeface="Calibri"/>
                <a:ea typeface="Calibri"/>
              </a:rPr>
              <a:t>2014</a:t>
            </a:r>
            <a:endParaRPr lang="it-IT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8" name="Text 59"/>
          <p:cNvSpPr/>
          <p:nvPr/>
        </p:nvSpPr>
        <p:spPr>
          <a:xfrm>
            <a:off x="3931920" y="1627560"/>
            <a:ext cx="1233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1" u="none" strike="noStrike">
                <a:solidFill>
                  <a:srgbClr val="0d1f1a"/>
                </a:solidFill>
                <a:effectLst/>
                <a:uFillTx/>
                <a:latin typeface="Calibri"/>
                <a:ea typeface="Calibri"/>
              </a:rPr>
              <a:t>HSE &amp; Security</a:t>
            </a:r>
            <a:endParaRPr lang="it-IT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1" u="none" strike="noStrike">
                <a:solidFill>
                  <a:srgbClr val="0d1f1a"/>
                </a:solidFill>
                <a:effectLst/>
                <a:uFillTx/>
                <a:latin typeface="Calibri"/>
                <a:ea typeface="Calibri"/>
              </a:rPr>
              <a:t>Head</a:t>
            </a:r>
            <a:endParaRPr lang="it-IT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9" name="Text 60"/>
          <p:cNvSpPr/>
          <p:nvPr/>
        </p:nvSpPr>
        <p:spPr>
          <a:xfrm>
            <a:off x="3931920" y="2103120"/>
            <a:ext cx="1233360" cy="383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900" b="0" i="1" u="none" strike="noStrike">
                <a:solidFill>
                  <a:srgbClr val="6b7280"/>
                </a:solidFill>
                <a:effectLst/>
                <a:uFillTx/>
                <a:latin typeface="Calibri"/>
                <a:ea typeface="Calibri"/>
              </a:rPr>
              <a:t>Zambon</a:t>
            </a:r>
            <a:endParaRPr lang="it-IT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0" name="Shape 51"/>
          <p:cNvSpPr/>
          <p:nvPr/>
        </p:nvSpPr>
        <p:spPr>
          <a:xfrm>
            <a:off x="5330880" y="1289160"/>
            <a:ext cx="254880" cy="254880"/>
          </a:xfrm>
          <a:prstGeom prst="ellipse">
            <a:avLst/>
          </a:prstGeom>
          <a:solidFill>
            <a:srgbClr val="e76f5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1" name="Text 61"/>
          <p:cNvSpPr/>
          <p:nvPr/>
        </p:nvSpPr>
        <p:spPr>
          <a:xfrm>
            <a:off x="5257800" y="594360"/>
            <a:ext cx="105048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1" u="none" strike="noStrike">
                <a:solidFill>
                  <a:srgbClr val="2d6a4f"/>
                </a:solidFill>
                <a:effectLst/>
                <a:uFillTx/>
                <a:latin typeface="Calibri"/>
                <a:ea typeface="Calibri"/>
              </a:rPr>
              <a:t>2018</a:t>
            </a:r>
            <a:endParaRPr lang="it-IT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2" name="Text 62"/>
          <p:cNvSpPr/>
          <p:nvPr/>
        </p:nvSpPr>
        <p:spPr>
          <a:xfrm>
            <a:off x="5166360" y="1627560"/>
            <a:ext cx="1233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1" u="none" strike="noStrike">
                <a:solidFill>
                  <a:srgbClr val="0d1f1a"/>
                </a:solidFill>
                <a:effectLst/>
                <a:uFillTx/>
                <a:latin typeface="Calibri"/>
                <a:ea typeface="Calibri"/>
              </a:rPr>
              <a:t>Group EHS</a:t>
            </a:r>
            <a:endParaRPr lang="it-IT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1" u="none" strike="noStrike">
                <a:solidFill>
                  <a:srgbClr val="0d1f1a"/>
                </a:solidFill>
                <a:effectLst/>
                <a:uFillTx/>
                <a:latin typeface="Calibri"/>
                <a:ea typeface="Calibri"/>
              </a:rPr>
              <a:t>Manager</a:t>
            </a:r>
            <a:endParaRPr lang="it-IT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3" name="Text 63"/>
          <p:cNvSpPr/>
          <p:nvPr/>
        </p:nvSpPr>
        <p:spPr>
          <a:xfrm>
            <a:off x="5166360" y="2103120"/>
            <a:ext cx="1233360" cy="383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900" b="0" i="1" u="none" strike="noStrike">
                <a:solidFill>
                  <a:srgbClr val="6b7280"/>
                </a:solidFill>
                <a:effectLst/>
                <a:uFillTx/>
                <a:latin typeface="Calibri"/>
                <a:ea typeface="Calibri"/>
              </a:rPr>
              <a:t>Pasubio</a:t>
            </a:r>
            <a:endParaRPr lang="it-IT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4" name="Shape 52"/>
          <p:cNvSpPr/>
          <p:nvPr/>
        </p:nvSpPr>
        <p:spPr>
          <a:xfrm>
            <a:off x="6565320" y="1289160"/>
            <a:ext cx="254880" cy="254880"/>
          </a:xfrm>
          <a:prstGeom prst="ellipse">
            <a:avLst/>
          </a:prstGeom>
          <a:solidFill>
            <a:srgbClr val="e76f5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5" name="Text 64"/>
          <p:cNvSpPr/>
          <p:nvPr/>
        </p:nvSpPr>
        <p:spPr>
          <a:xfrm>
            <a:off x="6492240" y="594360"/>
            <a:ext cx="105048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1" u="none" strike="noStrike">
                <a:solidFill>
                  <a:srgbClr val="2d6a4f"/>
                </a:solidFill>
                <a:effectLst/>
                <a:uFillTx/>
                <a:latin typeface="Calibri"/>
                <a:ea typeface="Calibri"/>
              </a:rPr>
              <a:t>2022</a:t>
            </a:r>
            <a:endParaRPr lang="it-IT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6" name="Text 65"/>
          <p:cNvSpPr/>
          <p:nvPr/>
        </p:nvSpPr>
        <p:spPr>
          <a:xfrm>
            <a:off x="6400800" y="1627560"/>
            <a:ext cx="1233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1" u="none" strike="noStrike">
                <a:solidFill>
                  <a:srgbClr val="0d1f1a"/>
                </a:solidFill>
                <a:effectLst/>
                <a:uFillTx/>
                <a:latin typeface="Calibri"/>
                <a:ea typeface="Calibri"/>
              </a:rPr>
              <a:t>Head of EH&amp;S</a:t>
            </a:r>
            <a:endParaRPr lang="it-IT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7" name="Text 66"/>
          <p:cNvSpPr/>
          <p:nvPr/>
        </p:nvSpPr>
        <p:spPr>
          <a:xfrm>
            <a:off x="6400800" y="2103120"/>
            <a:ext cx="1233360" cy="383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900" b="0" i="1" u="none" strike="noStrike">
                <a:solidFill>
                  <a:srgbClr val="6b7280"/>
                </a:solidFill>
                <a:effectLst/>
                <a:uFillTx/>
                <a:latin typeface="Calibri"/>
                <a:ea typeface="Calibri"/>
              </a:rPr>
              <a:t>FIS</a:t>
            </a:r>
            <a:endParaRPr lang="it-IT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8" name="Shape 53"/>
          <p:cNvSpPr/>
          <p:nvPr/>
        </p:nvSpPr>
        <p:spPr>
          <a:xfrm>
            <a:off x="7845480" y="1289160"/>
            <a:ext cx="254880" cy="254880"/>
          </a:xfrm>
          <a:prstGeom prst="ellipse">
            <a:avLst/>
          </a:prstGeom>
          <a:solidFill>
            <a:srgbClr val="74c69d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9" name="Text 67"/>
          <p:cNvSpPr/>
          <p:nvPr/>
        </p:nvSpPr>
        <p:spPr>
          <a:xfrm>
            <a:off x="7772400" y="594360"/>
            <a:ext cx="105048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1" u="none" strike="noStrike">
                <a:solidFill>
                  <a:srgbClr val="2d6a4f"/>
                </a:solidFill>
                <a:effectLst/>
                <a:uFillTx/>
                <a:latin typeface="Calibri"/>
                <a:ea typeface="Calibri"/>
              </a:rPr>
              <a:t>2026</a:t>
            </a:r>
            <a:endParaRPr lang="it-IT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0" name="Text 68"/>
          <p:cNvSpPr/>
          <p:nvPr/>
        </p:nvSpPr>
        <p:spPr>
          <a:xfrm>
            <a:off x="7680960" y="1627560"/>
            <a:ext cx="1233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1" u="none" strike="noStrike">
                <a:solidFill>
                  <a:srgbClr val="0d1f1a"/>
                </a:solidFill>
                <a:effectLst/>
                <a:uFillTx/>
                <a:latin typeface="Calibri"/>
                <a:ea typeface="Calibri"/>
              </a:rPr>
              <a:t>Nuove sfide</a:t>
            </a:r>
            <a:endParaRPr lang="it-IT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1" name="Shape 54"/>
          <p:cNvSpPr/>
          <p:nvPr/>
        </p:nvSpPr>
        <p:spPr>
          <a:xfrm>
            <a:off x="2606040" y="1143000"/>
            <a:ext cx="2433240" cy="1827720"/>
          </a:xfrm>
          <a:prstGeom prst="rect">
            <a:avLst/>
          </a:prstGeom>
          <a:solidFill>
            <a:srgbClr val="e76f51">
              <a:alpha val="10000"/>
            </a:srgbClr>
          </a:solidFill>
          <a:ln w="19050">
            <a:solidFill>
              <a:srgbClr val="e76f5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52" name="Text 70"/>
          <p:cNvSpPr/>
          <p:nvPr/>
        </p:nvSpPr>
        <p:spPr>
          <a:xfrm>
            <a:off x="2606040" y="2944440"/>
            <a:ext cx="243324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900" b="1" u="none" strike="noStrike">
                <a:solidFill>
                  <a:srgbClr val="e76f51"/>
                </a:solidFill>
                <a:effectLst/>
                <a:uFillTx/>
                <a:latin typeface="Calibri"/>
                <a:ea typeface="Calibri"/>
              </a:rPr>
              <a:t>chimico-farmaceutico</a:t>
            </a:r>
            <a:endParaRPr lang="it-IT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3" name="Shape 55"/>
          <p:cNvSpPr/>
          <p:nvPr/>
        </p:nvSpPr>
        <p:spPr>
          <a:xfrm>
            <a:off x="7632000" y="1142640"/>
            <a:ext cx="1187640" cy="1827720"/>
          </a:xfrm>
          <a:prstGeom prst="rect">
            <a:avLst/>
          </a:prstGeom>
          <a:solidFill>
            <a:srgbClr val="74c69d">
              <a:alpha val="12000"/>
            </a:srgbClr>
          </a:solidFill>
          <a:ln w="19050">
            <a:solidFill>
              <a:srgbClr val="74c69d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4" name="Text 71"/>
          <p:cNvSpPr/>
          <p:nvPr/>
        </p:nvSpPr>
        <p:spPr>
          <a:xfrm>
            <a:off x="7653600" y="2944440"/>
            <a:ext cx="109620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900" b="1" u="none" strike="noStrike">
                <a:solidFill>
                  <a:srgbClr val="2d6a4f"/>
                </a:solidFill>
                <a:effectLst/>
                <a:uFillTx/>
                <a:latin typeface="Calibri"/>
                <a:ea typeface="Calibri"/>
              </a:rPr>
              <a:t>oggi ★</a:t>
            </a:r>
            <a:endParaRPr lang="it-IT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5" name="Shape 56"/>
          <p:cNvSpPr/>
          <p:nvPr/>
        </p:nvSpPr>
        <p:spPr>
          <a:xfrm>
            <a:off x="900000" y="3337560"/>
            <a:ext cx="1964880" cy="1416240"/>
          </a:xfrm>
          <a:prstGeom prst="rect">
            <a:avLst/>
          </a:prstGeom>
          <a:solidFill>
            <a:srgbClr val="ffffff"/>
          </a:solidFill>
          <a:ln w="0">
            <a:noFill/>
          </a:ln>
          <a:effectLst>
            <a:outerShdw algn="bl" blurRad="101520" dir="8100000" dist="25455" kx="0" ky="0" rotWithShape="0" sx="100000" sy="100000">
              <a:srgbClr val="000000">
                <a:alpha val="9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6" name="Text 72"/>
          <p:cNvSpPr/>
          <p:nvPr/>
        </p:nvSpPr>
        <p:spPr>
          <a:xfrm>
            <a:off x="991440" y="3383280"/>
            <a:ext cx="1782000" cy="712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3800" b="1" u="none" strike="noStrike">
                <a:solidFill>
                  <a:srgbClr val="2d6a4f"/>
                </a:solidFill>
                <a:effectLst/>
                <a:uFillTx/>
                <a:latin typeface="Georgia"/>
                <a:ea typeface="Georgia"/>
              </a:rPr>
              <a:t>12+</a:t>
            </a:r>
            <a:endParaRPr lang="it-IT" sz="3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7" name="Text 73"/>
          <p:cNvSpPr/>
          <p:nvPr/>
        </p:nvSpPr>
        <p:spPr>
          <a:xfrm>
            <a:off x="991440" y="4078080"/>
            <a:ext cx="1782000" cy="547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0" u="none" strike="noStrike">
                <a:solidFill>
                  <a:srgbClr val="6b7280"/>
                </a:solidFill>
                <a:effectLst/>
                <a:uFillTx/>
                <a:latin typeface="Calibri"/>
                <a:ea typeface="Calibri"/>
              </a:rPr>
              <a:t>anni in</a:t>
            </a:r>
            <a:endParaRPr lang="it-IT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0" u="none" strike="noStrike">
                <a:solidFill>
                  <a:srgbClr val="6b7280"/>
                </a:solidFill>
                <a:effectLst/>
                <a:uFillTx/>
                <a:latin typeface="Calibri"/>
                <a:ea typeface="Calibri"/>
              </a:rPr>
              <a:t>chimico-farmaceutico</a:t>
            </a:r>
            <a:endParaRPr lang="it-IT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8" name="Shape 57"/>
          <p:cNvSpPr/>
          <p:nvPr/>
        </p:nvSpPr>
        <p:spPr>
          <a:xfrm>
            <a:off x="3048840" y="3337560"/>
            <a:ext cx="1964880" cy="1416240"/>
          </a:xfrm>
          <a:prstGeom prst="rect">
            <a:avLst/>
          </a:prstGeom>
          <a:solidFill>
            <a:srgbClr val="ffffff"/>
          </a:solidFill>
          <a:ln w="0">
            <a:noFill/>
          </a:ln>
          <a:effectLst>
            <a:outerShdw algn="bl" blurRad="101520" dir="8100000" dist="25455" kx="0" ky="0" rotWithShape="0" sx="100000" sy="100000">
              <a:srgbClr val="000000">
                <a:alpha val="9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9" name="Text 74"/>
          <p:cNvSpPr/>
          <p:nvPr/>
        </p:nvSpPr>
        <p:spPr>
          <a:xfrm>
            <a:off x="3140280" y="3383280"/>
            <a:ext cx="1782000" cy="712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3800" b="1" u="none" strike="noStrike">
                <a:solidFill>
                  <a:srgbClr val="2d6a4f"/>
                </a:solidFill>
                <a:effectLst/>
                <a:uFillTx/>
                <a:latin typeface="Georgia"/>
                <a:ea typeface="Georgia"/>
              </a:rPr>
              <a:t>10</a:t>
            </a:r>
            <a:endParaRPr lang="it-IT" sz="3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0" name="Text 75"/>
          <p:cNvSpPr/>
          <p:nvPr/>
        </p:nvSpPr>
        <p:spPr>
          <a:xfrm>
            <a:off x="3140280" y="4078080"/>
            <a:ext cx="1782000" cy="547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0" u="none" strike="noStrike">
                <a:solidFill>
                  <a:srgbClr val="6b7280"/>
                </a:solidFill>
                <a:effectLst/>
                <a:uFillTx/>
                <a:latin typeface="Calibri"/>
                <a:ea typeface="Calibri"/>
              </a:rPr>
              <a:t>siti produttivi</a:t>
            </a:r>
            <a:endParaRPr lang="it-IT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0" u="none" strike="noStrike">
                <a:solidFill>
                  <a:srgbClr val="6b7280"/>
                </a:solidFill>
                <a:effectLst/>
                <a:uFillTx/>
                <a:latin typeface="Calibri"/>
                <a:ea typeface="Calibri"/>
              </a:rPr>
              <a:t>gestiti</a:t>
            </a:r>
            <a:endParaRPr lang="it-IT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1" name="Shape 59"/>
          <p:cNvSpPr/>
          <p:nvPr/>
        </p:nvSpPr>
        <p:spPr>
          <a:xfrm>
            <a:off x="0" y="4818960"/>
            <a:ext cx="9142920" cy="323640"/>
          </a:xfrm>
          <a:prstGeom prst="rect">
            <a:avLst/>
          </a:prstGeom>
          <a:solidFill>
            <a:srgbClr val="1e3a2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62" name="Text 78"/>
          <p:cNvSpPr/>
          <p:nvPr/>
        </p:nvSpPr>
        <p:spPr>
          <a:xfrm>
            <a:off x="365760" y="4846320"/>
            <a:ext cx="841140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900" b="0" u="none" strike="noStrike">
                <a:solidFill>
                  <a:srgbClr val="7aaa8a"/>
                </a:solidFill>
                <a:effectLst/>
                <a:uFillTx/>
                <a:latin typeface="Calibri"/>
                <a:ea typeface="Calibri"/>
              </a:rPr>
              <a:t>Andrea Fani  |  Near Miss &amp; Feedback: il modello chimico-farmaceutico  |  Bologna, 8 aprile 2026</a:t>
            </a:r>
            <a:endParaRPr lang="it-IT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3" name="Shape 60"/>
          <p:cNvSpPr/>
          <p:nvPr/>
        </p:nvSpPr>
        <p:spPr>
          <a:xfrm rot="11400">
            <a:off x="6396480" y="1140120"/>
            <a:ext cx="1234080" cy="1827720"/>
          </a:xfrm>
          <a:prstGeom prst="rect">
            <a:avLst/>
          </a:prstGeom>
          <a:solidFill>
            <a:srgbClr val="e76f51">
              <a:alpha val="10000"/>
            </a:srgbClr>
          </a:solidFill>
          <a:ln w="19050">
            <a:solidFill>
              <a:srgbClr val="e76f5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64" name="Text 79"/>
          <p:cNvSpPr/>
          <p:nvPr/>
        </p:nvSpPr>
        <p:spPr>
          <a:xfrm>
            <a:off x="5760000" y="2944440"/>
            <a:ext cx="243324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900" b="1" u="none" strike="noStrike">
                <a:solidFill>
                  <a:srgbClr val="e76f51"/>
                </a:solidFill>
                <a:effectLst/>
                <a:uFillTx/>
                <a:latin typeface="Calibri"/>
                <a:ea typeface="Calibri"/>
              </a:rPr>
              <a:t>chimico-farmaceutico</a:t>
            </a:r>
            <a:endParaRPr lang="it-IT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e3a2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0"/>
          <p:cNvSpPr/>
          <p:nvPr/>
        </p:nvSpPr>
        <p:spPr>
          <a:xfrm>
            <a:off x="0" y="0"/>
            <a:ext cx="200520" cy="5142960"/>
          </a:xfrm>
          <a:prstGeom prst="rect">
            <a:avLst/>
          </a:prstGeom>
          <a:solidFill>
            <a:srgbClr val="e76f5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66" name="Text 1"/>
          <p:cNvSpPr/>
          <p:nvPr/>
        </p:nvSpPr>
        <p:spPr>
          <a:xfrm>
            <a:off x="411480" y="182880"/>
            <a:ext cx="8320320" cy="59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3400" b="1" u="none" strike="noStrike">
                <a:solidFill>
                  <a:srgbClr val="ffffff"/>
                </a:solidFill>
                <a:effectLst/>
                <a:uFillTx/>
                <a:latin typeface="Georgia"/>
                <a:ea typeface="Georgia"/>
              </a:rPr>
              <a:t>Perché il chimico-farmaceutico</a:t>
            </a:r>
            <a:endParaRPr lang="it-IT" sz="3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67" name="Text 2"/>
          <p:cNvSpPr/>
          <p:nvPr/>
        </p:nvSpPr>
        <p:spPr>
          <a:xfrm>
            <a:off x="411480" y="777240"/>
            <a:ext cx="8320320" cy="346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600" b="0" i="1" u="none" strike="noStrike">
                <a:solidFill>
                  <a:srgbClr val="74c69d"/>
                </a:solidFill>
                <a:effectLst/>
                <a:uFillTx/>
                <a:latin typeface="Calibri"/>
                <a:ea typeface="Calibri"/>
              </a:rPr>
              <a:t>è il settore più esigente al mondo per la gestione HSE</a:t>
            </a:r>
            <a:endParaRPr lang="it-IT" sz="16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68" name="Shape 3"/>
          <p:cNvSpPr/>
          <p:nvPr/>
        </p:nvSpPr>
        <p:spPr>
          <a:xfrm>
            <a:off x="411480" y="1170360"/>
            <a:ext cx="3199680" cy="49680"/>
          </a:xfrm>
          <a:prstGeom prst="rect">
            <a:avLst/>
          </a:prstGeom>
          <a:solidFill>
            <a:srgbClr val="e76f5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5400" bIns="54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69" name="Shape 4"/>
          <p:cNvSpPr/>
          <p:nvPr/>
        </p:nvSpPr>
        <p:spPr>
          <a:xfrm>
            <a:off x="365760" y="1298520"/>
            <a:ext cx="2696760" cy="3638520"/>
          </a:xfrm>
          <a:prstGeom prst="rect">
            <a:avLst/>
          </a:prstGeom>
          <a:solidFill>
            <a:srgbClr val="2d6a4f">
              <a:alpha val="70000"/>
            </a:srgbClr>
          </a:solidFill>
          <a:ln w="15240">
            <a:solidFill>
              <a:srgbClr val="e76f5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70" name="Shape 5"/>
          <p:cNvSpPr/>
          <p:nvPr/>
        </p:nvSpPr>
        <p:spPr>
          <a:xfrm>
            <a:off x="365760" y="1298520"/>
            <a:ext cx="2696760" cy="145440"/>
          </a:xfrm>
          <a:prstGeom prst="rect">
            <a:avLst/>
          </a:prstGeom>
          <a:solidFill>
            <a:srgbClr val="e76f5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71" name="Image 0" descr="preencoded.png"/>
          <p:cNvPicPr/>
          <p:nvPr/>
        </p:nvPicPr>
        <p:blipFill>
          <a:blip r:embed="rId1"/>
          <a:stretch/>
        </p:blipFill>
        <p:spPr>
          <a:xfrm>
            <a:off x="1371600" y="1481400"/>
            <a:ext cx="474840" cy="474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2" name="Text 6"/>
          <p:cNvSpPr/>
          <p:nvPr/>
        </p:nvSpPr>
        <p:spPr>
          <a:xfrm>
            <a:off x="475560" y="2030040"/>
            <a:ext cx="2468160" cy="328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400" b="1" u="none" strike="noStrike">
                <a:solidFill>
                  <a:srgbClr val="e76f51"/>
                </a:solidFill>
                <a:effectLst/>
                <a:uFillTx/>
                <a:latin typeface="Calibri"/>
                <a:ea typeface="Calibri"/>
              </a:rPr>
              <a:t>Densità normativa</a:t>
            </a:r>
            <a:endParaRPr lang="it-IT" sz="1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73" name="Text 7"/>
          <p:cNvSpPr/>
          <p:nvPr/>
        </p:nvSpPr>
        <p:spPr>
          <a:xfrm>
            <a:off x="502920" y="2423160"/>
            <a:ext cx="242244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0" u="none" strike="noStrike">
                <a:solidFill>
                  <a:srgbClr val="cceecc"/>
                </a:solidFill>
                <a:effectLst/>
                <a:uFillTx/>
                <a:latin typeface="Calibri"/>
                <a:ea typeface="Calibri"/>
              </a:rPr>
              <a:t>· D.Lgs. 81/08 + D.Lgs. 105/15 (SEVESO III)</a:t>
            </a:r>
            <a:endParaRPr lang="it-IT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74" name="Text 8"/>
          <p:cNvSpPr/>
          <p:nvPr/>
        </p:nvSpPr>
        <p:spPr>
          <a:xfrm>
            <a:off x="502920" y="2697480"/>
            <a:ext cx="242244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0" u="none" strike="noStrike">
                <a:solidFill>
                  <a:srgbClr val="cceecc"/>
                </a:solidFill>
                <a:effectLst/>
                <a:uFillTx/>
                <a:latin typeface="Calibri"/>
                <a:ea typeface="Calibri"/>
              </a:rPr>
              <a:t>· GMP (Good Manufacturing Practice)</a:t>
            </a:r>
            <a:endParaRPr lang="it-IT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75" name="Text 9"/>
          <p:cNvSpPr/>
          <p:nvPr/>
        </p:nvSpPr>
        <p:spPr>
          <a:xfrm>
            <a:off x="502920" y="2971800"/>
            <a:ext cx="242244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0" u="none" strike="noStrike">
                <a:solidFill>
                  <a:srgbClr val="cceecc"/>
                </a:solidFill>
                <a:effectLst/>
                <a:uFillTx/>
                <a:latin typeface="Calibri"/>
                <a:ea typeface="Calibri"/>
              </a:rPr>
              <a:t>· FDA 21 CFR / EMA / AIFA</a:t>
            </a:r>
            <a:endParaRPr lang="it-IT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76" name="Text 10"/>
          <p:cNvSpPr/>
          <p:nvPr/>
        </p:nvSpPr>
        <p:spPr>
          <a:xfrm>
            <a:off x="502920" y="3246120"/>
            <a:ext cx="242244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0" u="none" strike="noStrike">
                <a:solidFill>
                  <a:srgbClr val="cceecc"/>
                </a:solidFill>
                <a:effectLst/>
                <a:uFillTx/>
                <a:latin typeface="Calibri"/>
                <a:ea typeface="Calibri"/>
              </a:rPr>
              <a:t>· ISO 14001 · 45001 · 9001</a:t>
            </a:r>
            <a:endParaRPr lang="it-IT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77" name="Text 11"/>
          <p:cNvSpPr/>
          <p:nvPr/>
        </p:nvSpPr>
        <p:spPr>
          <a:xfrm>
            <a:off x="502920" y="3520440"/>
            <a:ext cx="242244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0" u="none" strike="noStrike">
                <a:solidFill>
                  <a:srgbClr val="cceecc"/>
                </a:solidFill>
                <a:effectLst/>
                <a:uFillTx/>
                <a:latin typeface="Calibri"/>
                <a:ea typeface="Calibri"/>
              </a:rPr>
              <a:t>· Autorizzazioni AIA e AUA</a:t>
            </a:r>
            <a:endParaRPr lang="it-IT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78" name="Text 12"/>
          <p:cNvSpPr/>
          <p:nvPr/>
        </p:nvSpPr>
        <p:spPr>
          <a:xfrm>
            <a:off x="475560" y="4224600"/>
            <a:ext cx="2468160" cy="621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950" b="0" i="1" u="none" strike="noStrike">
                <a:solidFill>
                  <a:srgbClr val="74c69d"/>
                </a:solidFill>
                <a:effectLst/>
                <a:uFillTx/>
                <a:latin typeface="Calibri"/>
                <a:ea typeface="Calibri"/>
              </a:rPr>
              <a:t>Nessun altro settore industriale accumula questa densità di requisiti sovrapposti.</a:t>
            </a:r>
            <a:endParaRPr lang="it-IT" sz="9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79" name="Shape 13"/>
          <p:cNvSpPr/>
          <p:nvPr/>
        </p:nvSpPr>
        <p:spPr>
          <a:xfrm>
            <a:off x="3200400" y="1298520"/>
            <a:ext cx="2696760" cy="3638520"/>
          </a:xfrm>
          <a:prstGeom prst="rect">
            <a:avLst/>
          </a:prstGeom>
          <a:solidFill>
            <a:srgbClr val="2d6a4f">
              <a:alpha val="70000"/>
            </a:srgbClr>
          </a:solidFill>
          <a:ln w="15240">
            <a:solidFill>
              <a:srgbClr val="74c69d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80" name="Shape 14"/>
          <p:cNvSpPr/>
          <p:nvPr/>
        </p:nvSpPr>
        <p:spPr>
          <a:xfrm>
            <a:off x="3200400" y="1298520"/>
            <a:ext cx="2696760" cy="145440"/>
          </a:xfrm>
          <a:prstGeom prst="rect">
            <a:avLst/>
          </a:prstGeom>
          <a:solidFill>
            <a:srgbClr val="74c69d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81" name="Image 1" descr="preencoded.png"/>
          <p:cNvPicPr/>
          <p:nvPr/>
        </p:nvPicPr>
        <p:blipFill>
          <a:blip r:embed="rId2"/>
          <a:stretch/>
        </p:blipFill>
        <p:spPr>
          <a:xfrm>
            <a:off x="4206240" y="1481400"/>
            <a:ext cx="474840" cy="474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2" name="Text 15"/>
          <p:cNvSpPr/>
          <p:nvPr/>
        </p:nvSpPr>
        <p:spPr>
          <a:xfrm>
            <a:off x="3310200" y="2030040"/>
            <a:ext cx="2468160" cy="328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400" b="1" u="none" strike="noStrike">
                <a:solidFill>
                  <a:srgbClr val="74c69d"/>
                </a:solidFill>
                <a:effectLst/>
                <a:uFillTx/>
                <a:latin typeface="Calibri"/>
                <a:ea typeface="Calibri"/>
              </a:rPr>
              <a:t>Rischi specifici</a:t>
            </a:r>
            <a:endParaRPr lang="it-IT" sz="1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83" name="Text 16"/>
          <p:cNvSpPr/>
          <p:nvPr/>
        </p:nvSpPr>
        <p:spPr>
          <a:xfrm>
            <a:off x="3337560" y="2423160"/>
            <a:ext cx="242244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0" u="none" strike="noStrike">
                <a:solidFill>
                  <a:srgbClr val="cceecc"/>
                </a:solidFill>
                <a:effectLst/>
                <a:uFillTx/>
                <a:latin typeface="Calibri"/>
                <a:ea typeface="Calibri"/>
              </a:rPr>
              <a:t>· Sostanze CMR (cancerogene, mutagene)</a:t>
            </a:r>
            <a:endParaRPr lang="it-IT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84" name="Text 17"/>
          <p:cNvSpPr/>
          <p:nvPr/>
        </p:nvSpPr>
        <p:spPr>
          <a:xfrm>
            <a:off x="3337560" y="2697480"/>
            <a:ext cx="242244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0" u="none" strike="noStrike">
                <a:solidFill>
                  <a:srgbClr val="cceecc"/>
                </a:solidFill>
                <a:effectLst/>
                <a:uFillTx/>
                <a:latin typeface="Calibri"/>
                <a:ea typeface="Calibri"/>
              </a:rPr>
              <a:t>· Solventi organici</a:t>
            </a:r>
            <a:endParaRPr lang="it-IT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85" name="Text 18"/>
          <p:cNvSpPr/>
          <p:nvPr/>
        </p:nvSpPr>
        <p:spPr>
          <a:xfrm>
            <a:off x="3337560" y="2971800"/>
            <a:ext cx="242244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0" u="none" strike="noStrike">
                <a:solidFill>
                  <a:srgbClr val="cceecc"/>
                </a:solidFill>
                <a:effectLst/>
                <a:uFillTx/>
                <a:latin typeface="Calibri"/>
                <a:ea typeface="Calibri"/>
              </a:rPr>
              <a:t>· Reazioni esotermiche fuori controllo</a:t>
            </a:r>
            <a:endParaRPr lang="it-IT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86" name="Text 19"/>
          <p:cNvSpPr/>
          <p:nvPr/>
        </p:nvSpPr>
        <p:spPr>
          <a:xfrm>
            <a:off x="3337560" y="3246120"/>
            <a:ext cx="242244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0" u="none" strike="noStrike">
                <a:solidFill>
                  <a:srgbClr val="cceecc"/>
                </a:solidFill>
                <a:effectLst/>
                <a:uFillTx/>
                <a:latin typeface="Calibri"/>
                <a:ea typeface="Calibri"/>
              </a:rPr>
              <a:t>· Atmosfere esplosive (ATEX)</a:t>
            </a:r>
            <a:endParaRPr lang="it-IT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87" name="Text 20"/>
          <p:cNvSpPr/>
          <p:nvPr/>
        </p:nvSpPr>
        <p:spPr>
          <a:xfrm>
            <a:off x="3337560" y="3520440"/>
            <a:ext cx="242244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0" u="none" strike="noStrike">
                <a:solidFill>
                  <a:srgbClr val="cceecc"/>
                </a:solidFill>
                <a:effectLst/>
                <a:uFillTx/>
                <a:latin typeface="Calibri"/>
                <a:ea typeface="Calibri"/>
              </a:rPr>
              <a:t>· Agenti chimici di recente scoperta in R&amp;D</a:t>
            </a:r>
            <a:endParaRPr lang="it-IT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88" name="Text 21"/>
          <p:cNvSpPr/>
          <p:nvPr/>
        </p:nvSpPr>
        <p:spPr>
          <a:xfrm>
            <a:off x="3310200" y="4224600"/>
            <a:ext cx="2468160" cy="621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950" b="0" i="1" u="none" strike="noStrike">
                <a:solidFill>
                  <a:srgbClr val="74c69d"/>
                </a:solidFill>
                <a:effectLst/>
                <a:uFillTx/>
                <a:latin typeface="Calibri"/>
                <a:ea typeface="Calibri"/>
              </a:rPr>
              <a:t>La gestione del rischio chimico richiede competenze che vanno ben oltre la sicurezza generica.</a:t>
            </a:r>
            <a:endParaRPr lang="it-IT" sz="9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89" name="Shape 22"/>
          <p:cNvSpPr/>
          <p:nvPr/>
        </p:nvSpPr>
        <p:spPr>
          <a:xfrm>
            <a:off x="6035040" y="1298520"/>
            <a:ext cx="2696760" cy="3638520"/>
          </a:xfrm>
          <a:prstGeom prst="rect">
            <a:avLst/>
          </a:prstGeom>
          <a:solidFill>
            <a:srgbClr val="2d6a4f">
              <a:alpha val="70000"/>
            </a:srgbClr>
          </a:solidFill>
          <a:ln w="15240">
            <a:solidFill>
              <a:srgbClr val="f4a26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90" name="Shape 23"/>
          <p:cNvSpPr/>
          <p:nvPr/>
        </p:nvSpPr>
        <p:spPr>
          <a:xfrm>
            <a:off x="6035040" y="1298520"/>
            <a:ext cx="2696760" cy="145440"/>
          </a:xfrm>
          <a:prstGeom prst="rect">
            <a:avLst/>
          </a:prstGeom>
          <a:solidFill>
            <a:srgbClr val="f4a26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91" name="Image 2" descr="preencoded.png"/>
          <p:cNvPicPr/>
          <p:nvPr/>
        </p:nvPicPr>
        <p:blipFill>
          <a:blip r:embed="rId3"/>
          <a:stretch/>
        </p:blipFill>
        <p:spPr>
          <a:xfrm>
            <a:off x="7040880" y="1481400"/>
            <a:ext cx="474840" cy="474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2" name="Text 24"/>
          <p:cNvSpPr/>
          <p:nvPr/>
        </p:nvSpPr>
        <p:spPr>
          <a:xfrm>
            <a:off x="6144840" y="2030040"/>
            <a:ext cx="2468160" cy="328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400" b="1" u="none" strike="noStrike">
                <a:solidFill>
                  <a:srgbClr val="f4a261"/>
                </a:solidFill>
                <a:effectLst/>
                <a:uFillTx/>
                <a:latin typeface="Calibri"/>
                <a:ea typeface="Calibri"/>
              </a:rPr>
              <a:t>Standard operativi</a:t>
            </a:r>
            <a:endParaRPr lang="it-IT" sz="1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93" name="Text 25"/>
          <p:cNvSpPr/>
          <p:nvPr/>
        </p:nvSpPr>
        <p:spPr>
          <a:xfrm>
            <a:off x="6172200" y="2423160"/>
            <a:ext cx="242244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0" u="none" strike="noStrike">
                <a:solidFill>
                  <a:srgbClr val="cceecc"/>
                </a:solidFill>
                <a:effectLst/>
                <a:uFillTx/>
                <a:latin typeface="Calibri"/>
                <a:ea typeface="Calibri"/>
              </a:rPr>
              <a:t>· Deviazioni e CAPA documentate</a:t>
            </a:r>
            <a:endParaRPr lang="it-IT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94" name="Text 26"/>
          <p:cNvSpPr/>
          <p:nvPr/>
        </p:nvSpPr>
        <p:spPr>
          <a:xfrm>
            <a:off x="6172200" y="2697480"/>
            <a:ext cx="242244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0" u="none" strike="noStrike">
                <a:solidFill>
                  <a:srgbClr val="cceecc"/>
                </a:solidFill>
                <a:effectLst/>
                <a:uFillTx/>
                <a:latin typeface="Calibri"/>
                <a:ea typeface="Calibri"/>
              </a:rPr>
              <a:t>· Change Control su ogni modifica</a:t>
            </a:r>
            <a:endParaRPr lang="it-IT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95" name="Text 27"/>
          <p:cNvSpPr/>
          <p:nvPr/>
        </p:nvSpPr>
        <p:spPr>
          <a:xfrm>
            <a:off x="6172200" y="2971800"/>
            <a:ext cx="242244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0" u="none" strike="noStrike">
                <a:solidFill>
                  <a:srgbClr val="cceecc"/>
                </a:solidFill>
                <a:effectLst/>
                <a:uFillTx/>
                <a:latin typeface="Calibri"/>
                <a:ea typeface="Calibri"/>
              </a:rPr>
              <a:t>· Audit interni ed ispezioni regolatorie</a:t>
            </a:r>
            <a:endParaRPr lang="it-IT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96" name="Text 28"/>
          <p:cNvSpPr/>
          <p:nvPr/>
        </p:nvSpPr>
        <p:spPr>
          <a:xfrm>
            <a:off x="6172200" y="3246120"/>
            <a:ext cx="242244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0" u="none" strike="noStrike">
                <a:solidFill>
                  <a:srgbClr val="cceecc"/>
                </a:solidFill>
                <a:effectLst/>
                <a:uFillTx/>
                <a:latin typeface="Calibri"/>
                <a:ea typeface="Calibri"/>
              </a:rPr>
              <a:t>· Qualifica impianti e processi</a:t>
            </a:r>
            <a:endParaRPr lang="it-IT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97" name="Text 29"/>
          <p:cNvSpPr/>
          <p:nvPr/>
        </p:nvSpPr>
        <p:spPr>
          <a:xfrm>
            <a:off x="6172200" y="3520440"/>
            <a:ext cx="242244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0" u="none" strike="noStrike">
                <a:solidFill>
                  <a:srgbClr val="cceecc"/>
                </a:solidFill>
                <a:effectLst/>
                <a:uFillTx/>
                <a:latin typeface="Calibri"/>
                <a:ea typeface="Calibri"/>
              </a:rPr>
              <a:t>· Incident reporting con root cause obbligatoria</a:t>
            </a:r>
            <a:endParaRPr lang="it-IT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98" name="Text 30"/>
          <p:cNvSpPr/>
          <p:nvPr/>
        </p:nvSpPr>
        <p:spPr>
          <a:xfrm>
            <a:off x="6144840" y="4224600"/>
            <a:ext cx="2468160" cy="621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950" b="0" i="1" u="none" strike="noStrike">
                <a:solidFill>
                  <a:srgbClr val="74c69d"/>
                </a:solidFill>
                <a:effectLst/>
                <a:uFillTx/>
                <a:latin typeface="Calibri"/>
                <a:ea typeface="Calibri"/>
              </a:rPr>
              <a:t>Il near miss non è un'opzione: è parte integrante del sistema qualità-sicurezza.</a:t>
            </a:r>
            <a:endParaRPr lang="it-IT" sz="9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99" name="Shape 31"/>
          <p:cNvSpPr/>
          <p:nvPr/>
        </p:nvSpPr>
        <p:spPr>
          <a:xfrm>
            <a:off x="0" y="4818960"/>
            <a:ext cx="9143280" cy="324000"/>
          </a:xfrm>
          <a:prstGeom prst="rect">
            <a:avLst/>
          </a:prstGeom>
          <a:solidFill>
            <a:srgbClr val="1e3a2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00" name="Text 32"/>
          <p:cNvSpPr/>
          <p:nvPr/>
        </p:nvSpPr>
        <p:spPr>
          <a:xfrm>
            <a:off x="365760" y="4846320"/>
            <a:ext cx="841176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900" b="0" u="none" strike="noStrike">
                <a:solidFill>
                  <a:srgbClr val="7aaa8a"/>
                </a:solidFill>
                <a:effectLst/>
                <a:uFillTx/>
                <a:latin typeface="Calibri"/>
                <a:ea typeface="Calibri"/>
              </a:rPr>
              <a:t>Andrea Fani  |  Near Miss &amp; Feedback: il modello chimico-farmaceutico  |  Bologna, 8 aprile 2026</a:t>
            </a:r>
            <a:endParaRPr lang="it-IT" sz="9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8f9f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0"/>
          <p:cNvSpPr/>
          <p:nvPr/>
        </p:nvSpPr>
        <p:spPr>
          <a:xfrm>
            <a:off x="0" y="0"/>
            <a:ext cx="9143280" cy="474840"/>
          </a:xfrm>
          <a:prstGeom prst="rect">
            <a:avLst/>
          </a:prstGeom>
          <a:solidFill>
            <a:srgbClr val="1e3a2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02" name="Shape 1"/>
          <p:cNvSpPr/>
          <p:nvPr/>
        </p:nvSpPr>
        <p:spPr>
          <a:xfrm>
            <a:off x="0" y="0"/>
            <a:ext cx="200520" cy="474840"/>
          </a:xfrm>
          <a:prstGeom prst="rect">
            <a:avLst/>
          </a:prstGeom>
          <a:solidFill>
            <a:srgbClr val="e76f5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03" name="Text 2"/>
          <p:cNvSpPr/>
          <p:nvPr/>
        </p:nvSpPr>
        <p:spPr>
          <a:xfrm>
            <a:off x="347400" y="45720"/>
            <a:ext cx="8411760" cy="383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300" b="1" u="none" spc="51" strike="noStrike">
                <a:solidFill>
                  <a:srgbClr val="74c69d"/>
                </a:solidFill>
                <a:effectLst/>
                <a:uFillTx/>
                <a:latin typeface="Calibri"/>
                <a:ea typeface="Calibri"/>
              </a:rPr>
              <a:t>IL PROBLEMA  ·  PERCHÉ I NEAR MISS NON EMERGONO</a:t>
            </a:r>
            <a:endParaRPr lang="it-IT" sz="1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4" name="Text 3"/>
          <p:cNvSpPr/>
          <p:nvPr/>
        </p:nvSpPr>
        <p:spPr>
          <a:xfrm>
            <a:off x="365760" y="594360"/>
            <a:ext cx="4022640" cy="383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800" b="1" u="none" strike="noStrike">
                <a:solidFill>
                  <a:srgbClr val="1e3a2f"/>
                </a:solidFill>
                <a:effectLst/>
                <a:uFillTx/>
                <a:latin typeface="Georgia"/>
                <a:ea typeface="Georgia"/>
              </a:rPr>
              <a:t>Le barriere alla segnalazione</a:t>
            </a: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105" name="Image 0" descr="preencoded.png"/>
          <p:cNvPicPr/>
          <p:nvPr/>
        </p:nvPicPr>
        <p:blipFill>
          <a:blip r:embed="rId1"/>
          <a:stretch/>
        </p:blipFill>
        <p:spPr>
          <a:xfrm>
            <a:off x="365760" y="1152000"/>
            <a:ext cx="291960" cy="291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6" name="Text 4"/>
          <p:cNvSpPr/>
          <p:nvPr/>
        </p:nvSpPr>
        <p:spPr>
          <a:xfrm>
            <a:off x="749880" y="1115640"/>
            <a:ext cx="365688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300" b="1" u="none" strike="noStrike">
                <a:solidFill>
                  <a:srgbClr val="1e3a2f"/>
                </a:solidFill>
                <a:effectLst/>
                <a:uFillTx/>
                <a:latin typeface="Calibri"/>
                <a:ea typeface="Calibri"/>
              </a:rPr>
              <a:t>Paura delle conseguenze</a:t>
            </a:r>
            <a:endParaRPr lang="it-IT" sz="1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7" name="Text 5"/>
          <p:cNvSpPr/>
          <p:nvPr/>
        </p:nvSpPr>
        <p:spPr>
          <a:xfrm>
            <a:off x="749880" y="1362600"/>
            <a:ext cx="3656880" cy="200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0" i="1" u="none" strike="noStrike">
                <a:solidFill>
                  <a:srgbClr val="6b7280"/>
                </a:solidFill>
                <a:effectLst/>
                <a:uFillTx/>
                <a:latin typeface="Calibri"/>
                <a:ea typeface="Calibri"/>
              </a:rPr>
              <a:t>"Se segnalo, mi chiedono perché ero lì."</a:t>
            </a:r>
            <a:endParaRPr lang="it-IT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108" name="Image 1" descr="preencoded.png"/>
          <p:cNvPicPr/>
          <p:nvPr/>
        </p:nvPicPr>
        <p:blipFill>
          <a:blip r:embed="rId2"/>
          <a:stretch/>
        </p:blipFill>
        <p:spPr>
          <a:xfrm>
            <a:off x="365760" y="1746360"/>
            <a:ext cx="291960" cy="291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9" name="Text 6"/>
          <p:cNvSpPr/>
          <p:nvPr/>
        </p:nvSpPr>
        <p:spPr>
          <a:xfrm>
            <a:off x="749880" y="1710000"/>
            <a:ext cx="365688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300" b="1" u="none" strike="noStrike">
                <a:solidFill>
                  <a:srgbClr val="1e3a2f"/>
                </a:solidFill>
                <a:effectLst/>
                <a:uFillTx/>
                <a:latin typeface="Calibri"/>
                <a:ea typeface="Calibri"/>
              </a:rPr>
              <a:t>Percezione di inutilità</a:t>
            </a:r>
            <a:endParaRPr lang="it-IT" sz="1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0" name="Text 7"/>
          <p:cNvSpPr/>
          <p:nvPr/>
        </p:nvSpPr>
        <p:spPr>
          <a:xfrm>
            <a:off x="749880" y="1956960"/>
            <a:ext cx="3656880" cy="200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0" i="1" u="none" strike="noStrike">
                <a:solidFill>
                  <a:srgbClr val="6b7280"/>
                </a:solidFill>
                <a:effectLst/>
                <a:uFillTx/>
                <a:latin typeface="Calibri"/>
                <a:ea typeface="Calibri"/>
              </a:rPr>
              <a:t>"L'ultima volta non è cambiato nulla."</a:t>
            </a:r>
            <a:endParaRPr lang="it-IT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111" name="Image 2" descr="preencoded.png"/>
          <p:cNvPicPr/>
          <p:nvPr/>
        </p:nvPicPr>
        <p:blipFill>
          <a:blip r:embed="rId3"/>
          <a:stretch/>
        </p:blipFill>
        <p:spPr>
          <a:xfrm>
            <a:off x="365760" y="2340720"/>
            <a:ext cx="291960" cy="291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2" name="Text 8"/>
          <p:cNvSpPr/>
          <p:nvPr/>
        </p:nvSpPr>
        <p:spPr>
          <a:xfrm>
            <a:off x="749880" y="2304360"/>
            <a:ext cx="365688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300" b="1" u="none" strike="noStrike">
                <a:solidFill>
                  <a:srgbClr val="1e3a2f"/>
                </a:solidFill>
                <a:effectLst/>
                <a:uFillTx/>
                <a:latin typeface="Calibri"/>
                <a:ea typeface="Calibri"/>
              </a:rPr>
              <a:t>Complessità della segnalazione</a:t>
            </a:r>
            <a:endParaRPr lang="it-IT" sz="1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3" name="Text 9"/>
          <p:cNvSpPr/>
          <p:nvPr/>
        </p:nvSpPr>
        <p:spPr>
          <a:xfrm>
            <a:off x="749880" y="2551320"/>
            <a:ext cx="3656880" cy="200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0" i="1" u="none" strike="noStrike">
                <a:solidFill>
                  <a:srgbClr val="6b7280"/>
                </a:solidFill>
                <a:effectLst/>
                <a:uFillTx/>
                <a:latin typeface="Calibri"/>
                <a:ea typeface="Calibri"/>
              </a:rPr>
              <a:t>Moduli lunghi, procedure macchinose.</a:t>
            </a:r>
            <a:endParaRPr lang="it-IT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114" name="Image 3" descr="preencoded.png"/>
          <p:cNvPicPr/>
          <p:nvPr/>
        </p:nvPicPr>
        <p:blipFill>
          <a:blip r:embed="rId4"/>
          <a:stretch/>
        </p:blipFill>
        <p:spPr>
          <a:xfrm>
            <a:off x="365760" y="2935080"/>
            <a:ext cx="291960" cy="291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5" name="Text 10"/>
          <p:cNvSpPr/>
          <p:nvPr/>
        </p:nvSpPr>
        <p:spPr>
          <a:xfrm>
            <a:off x="749880" y="2898720"/>
            <a:ext cx="365688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300" b="1" u="none" strike="noStrike">
                <a:solidFill>
                  <a:srgbClr val="1e3a2f"/>
                </a:solidFill>
                <a:effectLst/>
                <a:uFillTx/>
                <a:latin typeface="Calibri"/>
                <a:ea typeface="Calibri"/>
              </a:rPr>
              <a:t>Cultura del "ci penso io"</a:t>
            </a:r>
            <a:endParaRPr lang="it-IT" sz="1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6" name="Text 11"/>
          <p:cNvSpPr/>
          <p:nvPr/>
        </p:nvSpPr>
        <p:spPr>
          <a:xfrm>
            <a:off x="749880" y="3145680"/>
            <a:ext cx="3656880" cy="200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0" i="1" u="none" strike="noStrike">
                <a:solidFill>
                  <a:srgbClr val="6b7280"/>
                </a:solidFill>
                <a:effectLst/>
                <a:uFillTx/>
                <a:latin typeface="Calibri"/>
                <a:ea typeface="Calibri"/>
              </a:rPr>
              <a:t>Risolvo e taccio. Il problema non esiste.</a:t>
            </a:r>
            <a:endParaRPr lang="it-IT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117" name="Image 4" descr="preencoded.png"/>
          <p:cNvPicPr/>
          <p:nvPr/>
        </p:nvPicPr>
        <p:blipFill>
          <a:blip r:embed="rId5"/>
          <a:stretch/>
        </p:blipFill>
        <p:spPr>
          <a:xfrm>
            <a:off x="365760" y="3529440"/>
            <a:ext cx="291960" cy="291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8" name="Text 12"/>
          <p:cNvSpPr/>
          <p:nvPr/>
        </p:nvSpPr>
        <p:spPr>
          <a:xfrm>
            <a:off x="749880" y="3493080"/>
            <a:ext cx="365688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300" b="1" u="none" strike="noStrike">
                <a:solidFill>
                  <a:srgbClr val="1e3a2f"/>
                </a:solidFill>
                <a:effectLst/>
                <a:uFillTx/>
                <a:latin typeface="Calibri"/>
                <a:ea typeface="Calibri"/>
              </a:rPr>
              <a:t>Assenza di feedback</a:t>
            </a:r>
            <a:endParaRPr lang="it-IT" sz="1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9" name="Text 13"/>
          <p:cNvSpPr/>
          <p:nvPr/>
        </p:nvSpPr>
        <p:spPr>
          <a:xfrm>
            <a:off x="749880" y="3740040"/>
            <a:ext cx="3656880" cy="200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0" i="1" u="none" strike="noStrike">
                <a:solidFill>
                  <a:srgbClr val="6b7280"/>
                </a:solidFill>
                <a:effectLst/>
                <a:uFillTx/>
                <a:latin typeface="Calibri"/>
                <a:ea typeface="Calibri"/>
              </a:rPr>
              <a:t>Nessuna risposta = nessuna utilità percepita.</a:t>
            </a:r>
            <a:endParaRPr lang="it-IT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0" name="Shape 14"/>
          <p:cNvSpPr/>
          <p:nvPr/>
        </p:nvSpPr>
        <p:spPr>
          <a:xfrm>
            <a:off x="4617720" y="567000"/>
            <a:ext cx="49680" cy="4114080"/>
          </a:xfrm>
          <a:prstGeom prst="rect">
            <a:avLst/>
          </a:prstGeom>
          <a:solidFill>
            <a:srgbClr val="e8ede8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1" name="Text 15"/>
          <p:cNvSpPr/>
          <p:nvPr/>
        </p:nvSpPr>
        <p:spPr>
          <a:xfrm>
            <a:off x="4846320" y="594360"/>
            <a:ext cx="3976920" cy="383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800" b="1" u="none" strike="noStrike">
                <a:solidFill>
                  <a:srgbClr val="1e3a2f"/>
                </a:solidFill>
                <a:effectLst/>
                <a:uFillTx/>
                <a:latin typeface="Georgia"/>
                <a:ea typeface="Georgia"/>
              </a:rPr>
              <a:t>Il costo invisibile del silenzio</a:t>
            </a: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2" name="Shape 16"/>
          <p:cNvSpPr/>
          <p:nvPr/>
        </p:nvSpPr>
        <p:spPr>
          <a:xfrm>
            <a:off x="4846320" y="1115640"/>
            <a:ext cx="3976920" cy="639360"/>
          </a:xfrm>
          <a:prstGeom prst="rect">
            <a:avLst/>
          </a:prstGeom>
          <a:solidFill>
            <a:srgbClr val="e76f5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23" name="Text 17"/>
          <p:cNvSpPr/>
          <p:nvPr/>
        </p:nvSpPr>
        <p:spPr>
          <a:xfrm>
            <a:off x="4846320" y="1115640"/>
            <a:ext cx="3976920" cy="639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2000" b="1" u="none" strike="noStrike">
                <a:solidFill>
                  <a:srgbClr val="ffffff"/>
                </a:solidFill>
                <a:effectLst/>
                <a:uFillTx/>
                <a:latin typeface="Georgia"/>
                <a:ea typeface="Georgia"/>
              </a:rPr>
              <a:t>INFORTUNI</a:t>
            </a:r>
            <a:endParaRPr lang="it-IT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4" name="Shape 18"/>
          <p:cNvSpPr/>
          <p:nvPr/>
        </p:nvSpPr>
        <p:spPr>
          <a:xfrm>
            <a:off x="4846320" y="1783080"/>
            <a:ext cx="3976920" cy="502200"/>
          </a:xfrm>
          <a:prstGeom prst="rect">
            <a:avLst/>
          </a:prstGeom>
          <a:solidFill>
            <a:srgbClr val="f4a261">
              <a:alpha val="80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5" name="Text 19"/>
          <p:cNvSpPr/>
          <p:nvPr/>
        </p:nvSpPr>
        <p:spPr>
          <a:xfrm>
            <a:off x="4846320" y="1783080"/>
            <a:ext cx="3976920" cy="502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400" b="1" u="none" strike="noStrike">
                <a:solidFill>
                  <a:srgbClr val="1e3a2f"/>
                </a:solidFill>
                <a:effectLst/>
                <a:uFillTx/>
                <a:latin typeface="Calibri"/>
                <a:ea typeface="Calibri"/>
              </a:rPr>
              <a:t>QUASI INFORTUNI</a:t>
            </a:r>
            <a:endParaRPr lang="it-IT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6" name="Shape 20"/>
          <p:cNvSpPr/>
          <p:nvPr/>
        </p:nvSpPr>
        <p:spPr>
          <a:xfrm>
            <a:off x="4846320" y="2313360"/>
            <a:ext cx="3976920" cy="593640"/>
          </a:xfrm>
          <a:prstGeom prst="rect">
            <a:avLst/>
          </a:prstGeom>
          <a:solidFill>
            <a:srgbClr val="74c69d">
              <a:alpha val="70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7" name="Text 21"/>
          <p:cNvSpPr/>
          <p:nvPr/>
        </p:nvSpPr>
        <p:spPr>
          <a:xfrm>
            <a:off x="4846320" y="2313360"/>
            <a:ext cx="3976920" cy="59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300" b="0" u="none" strike="noStrike">
                <a:solidFill>
                  <a:srgbClr val="1e3a2f"/>
                </a:solidFill>
                <a:effectLst/>
                <a:uFillTx/>
                <a:latin typeface="Calibri"/>
                <a:ea typeface="Calibri"/>
              </a:rPr>
              <a:t>NEAR MISS SEGNALATI</a:t>
            </a:r>
            <a:endParaRPr lang="it-IT" sz="1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8" name="Shape 22"/>
          <p:cNvSpPr/>
          <p:nvPr/>
        </p:nvSpPr>
        <p:spPr>
          <a:xfrm>
            <a:off x="4846320" y="2935080"/>
            <a:ext cx="3976920" cy="712440"/>
          </a:xfrm>
          <a:prstGeom prst="rect">
            <a:avLst/>
          </a:prstGeom>
          <a:solidFill>
            <a:srgbClr val="52796f">
              <a:alpha val="60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29" name="Text 23"/>
          <p:cNvSpPr/>
          <p:nvPr/>
        </p:nvSpPr>
        <p:spPr>
          <a:xfrm>
            <a:off x="4846320" y="2935080"/>
            <a:ext cx="3976920" cy="712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200" b="0" i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NEAR MISS NON SEGNALATI</a:t>
            </a:r>
            <a:endParaRPr lang="it-IT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200" b="0" i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(la massa sommersa)</a:t>
            </a:r>
            <a:endParaRPr lang="it-IT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0" name="Shape 24"/>
          <p:cNvSpPr/>
          <p:nvPr/>
        </p:nvSpPr>
        <p:spPr>
          <a:xfrm>
            <a:off x="4846320" y="3675960"/>
            <a:ext cx="3976920" cy="776520"/>
          </a:xfrm>
          <a:prstGeom prst="rect">
            <a:avLst/>
          </a:prstGeom>
          <a:solidFill>
            <a:srgbClr val="1e3a2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31" name="Text 25"/>
          <p:cNvSpPr/>
          <p:nvPr/>
        </p:nvSpPr>
        <p:spPr>
          <a:xfrm>
            <a:off x="4846320" y="3675960"/>
            <a:ext cx="3976920" cy="776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0" i="1" u="none" strike="noStrike">
                <a:solidFill>
                  <a:srgbClr val="e8ede8"/>
                </a:solidFill>
                <a:effectLst/>
                <a:uFillTx/>
                <a:latin typeface="Calibri"/>
                <a:ea typeface="Calibri"/>
              </a:rPr>
              <a:t>COMPORTAMENTI A RISCHIO</a:t>
            </a:r>
            <a:endParaRPr lang="it-IT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0" i="1" u="none" strike="noStrike">
                <a:solidFill>
                  <a:srgbClr val="e8ede8"/>
                </a:solidFill>
                <a:effectLst/>
                <a:uFillTx/>
                <a:latin typeface="Calibri"/>
                <a:ea typeface="Calibri"/>
              </a:rPr>
              <a:t>(invisibili, normalizzati)</a:t>
            </a:r>
            <a:endParaRPr lang="it-IT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2" name="Shape 26"/>
          <p:cNvSpPr/>
          <p:nvPr/>
        </p:nvSpPr>
        <p:spPr>
          <a:xfrm>
            <a:off x="0" y="4818960"/>
            <a:ext cx="9143280" cy="324000"/>
          </a:xfrm>
          <a:prstGeom prst="rect">
            <a:avLst/>
          </a:prstGeom>
          <a:solidFill>
            <a:srgbClr val="1e3a2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33" name="Text 27"/>
          <p:cNvSpPr/>
          <p:nvPr/>
        </p:nvSpPr>
        <p:spPr>
          <a:xfrm>
            <a:off x="365760" y="4846320"/>
            <a:ext cx="841176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900" b="0" u="none" strike="noStrike">
                <a:solidFill>
                  <a:srgbClr val="7aaa8a"/>
                </a:solidFill>
                <a:effectLst/>
                <a:uFillTx/>
                <a:latin typeface="Calibri"/>
                <a:ea typeface="Calibri"/>
              </a:rPr>
              <a:t>Andrea Fani  |  Near Miss &amp; Feedback: il modello chimico-farmaceutico  |  Bologna, 8 aprile 2026</a:t>
            </a:r>
            <a:endParaRPr lang="it-IT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8f9f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0"/>
          <p:cNvSpPr/>
          <p:nvPr/>
        </p:nvSpPr>
        <p:spPr>
          <a:xfrm>
            <a:off x="0" y="0"/>
            <a:ext cx="9143280" cy="474840"/>
          </a:xfrm>
          <a:prstGeom prst="rect">
            <a:avLst/>
          </a:prstGeom>
          <a:solidFill>
            <a:srgbClr val="1e3a2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35" name="Shape 1"/>
          <p:cNvSpPr/>
          <p:nvPr/>
        </p:nvSpPr>
        <p:spPr>
          <a:xfrm>
            <a:off x="0" y="0"/>
            <a:ext cx="200520" cy="474840"/>
          </a:xfrm>
          <a:prstGeom prst="rect">
            <a:avLst/>
          </a:prstGeom>
          <a:solidFill>
            <a:srgbClr val="e76f5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36" name="Text 2"/>
          <p:cNvSpPr/>
          <p:nvPr/>
        </p:nvSpPr>
        <p:spPr>
          <a:xfrm>
            <a:off x="347400" y="45720"/>
            <a:ext cx="8411760" cy="383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300" b="1" u="none" spc="51" strike="noStrike">
                <a:solidFill>
                  <a:srgbClr val="74c69d"/>
                </a:solidFill>
                <a:effectLst/>
                <a:uFillTx/>
                <a:latin typeface="Calibri"/>
                <a:ea typeface="Calibri"/>
              </a:rPr>
              <a:t>IL MODELLO  ·  NEAR MISS COME EVENTI ANOMALI</a:t>
            </a:r>
            <a:endParaRPr lang="it-IT" sz="1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7" name="Text 3"/>
          <p:cNvSpPr/>
          <p:nvPr/>
        </p:nvSpPr>
        <p:spPr>
          <a:xfrm>
            <a:off x="365760" y="621720"/>
            <a:ext cx="8411760" cy="383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800" b="1" u="none" strike="noStrike">
                <a:solidFill>
                  <a:srgbClr val="1e3a2f"/>
                </a:solidFill>
                <a:effectLst/>
                <a:uFillTx/>
                <a:latin typeface="Georgia"/>
                <a:ea typeface="Georgia"/>
              </a:rPr>
              <a:t>Il near miss non è una categoria a sé.</a:t>
            </a: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8" name="Text 4"/>
          <p:cNvSpPr/>
          <p:nvPr/>
        </p:nvSpPr>
        <p:spPr>
          <a:xfrm>
            <a:off x="365760" y="1005840"/>
            <a:ext cx="8228880" cy="346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300" b="0" i="1" u="none" strike="noStrike">
                <a:solidFill>
                  <a:srgbClr val="0d1f1a"/>
                </a:solidFill>
                <a:effectLst/>
                <a:uFillTx/>
                <a:latin typeface="Calibri"/>
                <a:ea typeface="Calibri"/>
              </a:rPr>
              <a:t>Entra nella gestione degli eventi anomali — con lo stesso peso, lo stesso processo, la stessa attenzione.</a:t>
            </a:r>
            <a:endParaRPr lang="it-IT" sz="1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9" name="Shape 5"/>
          <p:cNvSpPr/>
          <p:nvPr/>
        </p:nvSpPr>
        <p:spPr>
          <a:xfrm>
            <a:off x="320040" y="1508760"/>
            <a:ext cx="2010960" cy="2925360"/>
          </a:xfrm>
          <a:prstGeom prst="rect">
            <a:avLst/>
          </a:prstGeom>
          <a:solidFill>
            <a:srgbClr val="ffffff"/>
          </a:solidFill>
          <a:ln w="0">
            <a:noFill/>
          </a:ln>
          <a:effectLst>
            <a:outerShdw algn="bl" blurRad="101520" dir="8100000" dist="25455" kx="0" ky="0" rotWithShape="0" sx="100000" sy="100000">
              <a:srgbClr val="000000">
                <a:alpha val="9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0" name="Shape 6"/>
          <p:cNvSpPr/>
          <p:nvPr/>
        </p:nvSpPr>
        <p:spPr>
          <a:xfrm>
            <a:off x="320040" y="1508760"/>
            <a:ext cx="2010960" cy="163800"/>
          </a:xfrm>
          <a:prstGeom prst="rect">
            <a:avLst/>
          </a:prstGeom>
          <a:solidFill>
            <a:srgbClr val="e76f5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41" name="Image 0" descr="preencoded.png"/>
          <p:cNvPicPr/>
          <p:nvPr/>
        </p:nvPicPr>
        <p:blipFill>
          <a:blip r:embed="rId1"/>
          <a:stretch/>
        </p:blipFill>
        <p:spPr>
          <a:xfrm>
            <a:off x="978480" y="1737360"/>
            <a:ext cx="657720" cy="6577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2" name="Text 7"/>
          <p:cNvSpPr/>
          <p:nvPr/>
        </p:nvSpPr>
        <p:spPr>
          <a:xfrm>
            <a:off x="411480" y="2487240"/>
            <a:ext cx="1828080" cy="346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300" b="1" u="none" strike="noStrike">
                <a:solidFill>
                  <a:srgbClr val="e76f51"/>
                </a:solidFill>
                <a:effectLst/>
                <a:uFillTx/>
                <a:latin typeface="Calibri"/>
                <a:ea typeface="Calibri"/>
              </a:rPr>
              <a:t>Infortuni</a:t>
            </a:r>
            <a:endParaRPr lang="it-IT" sz="1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3" name="Text 8"/>
          <p:cNvSpPr/>
          <p:nvPr/>
        </p:nvSpPr>
        <p:spPr>
          <a:xfrm>
            <a:off x="411480" y="2880360"/>
            <a:ext cx="1828080" cy="137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0" u="none" strike="noStrike">
                <a:solidFill>
                  <a:srgbClr val="0d1f1a"/>
                </a:solidFill>
                <a:effectLst/>
                <a:uFillTx/>
                <a:latin typeface="Calibri"/>
                <a:ea typeface="Calibri"/>
              </a:rPr>
              <a:t>Evento con danno. Obbligo</a:t>
            </a:r>
            <a:endParaRPr lang="it-IT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0" u="none" strike="noStrike">
                <a:solidFill>
                  <a:srgbClr val="0d1f1a"/>
                </a:solidFill>
                <a:effectLst/>
                <a:uFillTx/>
                <a:latin typeface="Calibri"/>
                <a:ea typeface="Calibri"/>
              </a:rPr>
              <a:t>di registrazione e denuncia.</a:t>
            </a:r>
            <a:endParaRPr lang="it-IT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4" name="Shape 9"/>
          <p:cNvSpPr/>
          <p:nvPr/>
        </p:nvSpPr>
        <p:spPr>
          <a:xfrm>
            <a:off x="2514600" y="1508760"/>
            <a:ext cx="2010960" cy="2925360"/>
          </a:xfrm>
          <a:prstGeom prst="rect">
            <a:avLst/>
          </a:prstGeom>
          <a:solidFill>
            <a:srgbClr val="ffffff"/>
          </a:solidFill>
          <a:ln w="0">
            <a:noFill/>
          </a:ln>
          <a:effectLst>
            <a:outerShdw algn="bl" blurRad="101520" dir="8100000" dist="25455" kx="0" ky="0" rotWithShape="0" sx="100000" sy="100000">
              <a:srgbClr val="000000">
                <a:alpha val="9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5" name="Shape 10"/>
          <p:cNvSpPr/>
          <p:nvPr/>
        </p:nvSpPr>
        <p:spPr>
          <a:xfrm>
            <a:off x="2514600" y="1508760"/>
            <a:ext cx="2010960" cy="163800"/>
          </a:xfrm>
          <a:prstGeom prst="rect">
            <a:avLst/>
          </a:prstGeom>
          <a:solidFill>
            <a:srgbClr val="f4a26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146" name="Image 1" descr="preencoded.png"/>
          <p:cNvPicPr/>
          <p:nvPr/>
        </p:nvPicPr>
        <p:blipFill>
          <a:blip r:embed="rId2"/>
          <a:stretch/>
        </p:blipFill>
        <p:spPr>
          <a:xfrm>
            <a:off x="3173040" y="1737360"/>
            <a:ext cx="657720" cy="6577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7" name="Text 11"/>
          <p:cNvSpPr/>
          <p:nvPr/>
        </p:nvSpPr>
        <p:spPr>
          <a:xfrm>
            <a:off x="2606040" y="2487240"/>
            <a:ext cx="1828080" cy="346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300" b="1" u="none" strike="noStrike">
                <a:solidFill>
                  <a:srgbClr val="f4a261"/>
                </a:solidFill>
                <a:effectLst/>
                <a:uFillTx/>
                <a:latin typeface="Calibri"/>
                <a:ea typeface="Calibri"/>
              </a:rPr>
              <a:t>Quasi infortuni</a:t>
            </a:r>
            <a:endParaRPr lang="it-IT" sz="1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8" name="Text 12"/>
          <p:cNvSpPr/>
          <p:nvPr/>
        </p:nvSpPr>
        <p:spPr>
          <a:xfrm>
            <a:off x="2606040" y="2880360"/>
            <a:ext cx="1828080" cy="137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0" u="none" strike="noStrike">
                <a:solidFill>
                  <a:srgbClr val="0d1f1a"/>
                </a:solidFill>
                <a:effectLst/>
                <a:uFillTx/>
                <a:latin typeface="Calibri"/>
                <a:ea typeface="Calibri"/>
              </a:rPr>
              <a:t>Evento senza danno ma</a:t>
            </a:r>
            <a:endParaRPr lang="it-IT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0" u="none" strike="noStrike">
                <a:solidFill>
                  <a:srgbClr val="0d1f1a"/>
                </a:solidFill>
                <a:effectLst/>
                <a:uFillTx/>
                <a:latin typeface="Calibri"/>
                <a:ea typeface="Calibri"/>
              </a:rPr>
              <a:t>con potenziale lesivo diretto.</a:t>
            </a:r>
            <a:endParaRPr lang="it-IT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9" name="Shape 13"/>
          <p:cNvSpPr/>
          <p:nvPr/>
        </p:nvSpPr>
        <p:spPr>
          <a:xfrm>
            <a:off x="4709160" y="1508760"/>
            <a:ext cx="2010960" cy="2925360"/>
          </a:xfrm>
          <a:prstGeom prst="rect">
            <a:avLst/>
          </a:prstGeom>
          <a:solidFill>
            <a:srgbClr val="ffffff"/>
          </a:solidFill>
          <a:ln w="0">
            <a:noFill/>
          </a:ln>
          <a:effectLst>
            <a:outerShdw algn="bl" blurRad="101520" dir="8100000" dist="25455" kx="0" ky="0" rotWithShape="0" sx="100000" sy="100000">
              <a:srgbClr val="000000">
                <a:alpha val="9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0" name="Shape 14"/>
          <p:cNvSpPr/>
          <p:nvPr/>
        </p:nvSpPr>
        <p:spPr>
          <a:xfrm>
            <a:off x="4709160" y="1508760"/>
            <a:ext cx="2010960" cy="163800"/>
          </a:xfrm>
          <a:prstGeom prst="rect">
            <a:avLst/>
          </a:prstGeom>
          <a:solidFill>
            <a:srgbClr val="74c69d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151" name="Image 2" descr="preencoded.png"/>
          <p:cNvPicPr/>
          <p:nvPr/>
        </p:nvPicPr>
        <p:blipFill>
          <a:blip r:embed="rId3"/>
          <a:stretch/>
        </p:blipFill>
        <p:spPr>
          <a:xfrm>
            <a:off x="5367600" y="1737360"/>
            <a:ext cx="657720" cy="6577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2" name="Text 15"/>
          <p:cNvSpPr/>
          <p:nvPr/>
        </p:nvSpPr>
        <p:spPr>
          <a:xfrm>
            <a:off x="4800600" y="2487240"/>
            <a:ext cx="1828080" cy="346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300" b="1" u="none" strike="noStrike">
                <a:solidFill>
                  <a:srgbClr val="74c69d"/>
                </a:solidFill>
                <a:effectLst/>
                <a:uFillTx/>
                <a:latin typeface="Calibri"/>
                <a:ea typeface="Calibri"/>
              </a:rPr>
              <a:t>Near miss</a:t>
            </a:r>
            <a:endParaRPr lang="it-IT" sz="1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3" name="Text 16"/>
          <p:cNvSpPr/>
          <p:nvPr/>
        </p:nvSpPr>
        <p:spPr>
          <a:xfrm>
            <a:off x="4800600" y="2880360"/>
            <a:ext cx="1828080" cy="137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0" u="none" strike="noStrike">
                <a:solidFill>
                  <a:srgbClr val="0d1f1a"/>
                </a:solidFill>
                <a:effectLst/>
                <a:uFillTx/>
                <a:latin typeface="Calibri"/>
                <a:ea typeface="Calibri"/>
              </a:rPr>
              <a:t>Evento anomalo che avrebbe</a:t>
            </a:r>
            <a:endParaRPr lang="it-IT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0" u="none" strike="noStrike">
                <a:solidFill>
                  <a:srgbClr val="0d1f1a"/>
                </a:solidFill>
                <a:effectLst/>
                <a:uFillTx/>
                <a:latin typeface="Calibri"/>
                <a:ea typeface="Calibri"/>
              </a:rPr>
              <a:t>potuto causare un danno.</a:t>
            </a:r>
            <a:endParaRPr lang="it-IT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4" name="Shape 17"/>
          <p:cNvSpPr/>
          <p:nvPr/>
        </p:nvSpPr>
        <p:spPr>
          <a:xfrm>
            <a:off x="6903720" y="1508760"/>
            <a:ext cx="2010960" cy="2925360"/>
          </a:xfrm>
          <a:prstGeom prst="rect">
            <a:avLst/>
          </a:prstGeom>
          <a:solidFill>
            <a:srgbClr val="ffffff"/>
          </a:solidFill>
          <a:ln w="0">
            <a:noFill/>
          </a:ln>
          <a:effectLst>
            <a:outerShdw algn="bl" blurRad="101520" dir="8100000" dist="25455" kx="0" ky="0" rotWithShape="0" sx="100000" sy="100000">
              <a:srgbClr val="000000">
                <a:alpha val="9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5" name="Shape 18"/>
          <p:cNvSpPr/>
          <p:nvPr/>
        </p:nvSpPr>
        <p:spPr>
          <a:xfrm>
            <a:off x="6903720" y="1508760"/>
            <a:ext cx="2010960" cy="163800"/>
          </a:xfrm>
          <a:prstGeom prst="rect">
            <a:avLst/>
          </a:prstGeom>
          <a:solidFill>
            <a:srgbClr val="52796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56" name="Image 3" descr="preencoded.png"/>
          <p:cNvPicPr/>
          <p:nvPr/>
        </p:nvPicPr>
        <p:blipFill>
          <a:blip r:embed="rId4"/>
          <a:stretch/>
        </p:blipFill>
        <p:spPr>
          <a:xfrm>
            <a:off x="7562160" y="1737360"/>
            <a:ext cx="657720" cy="6577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7" name="Text 19"/>
          <p:cNvSpPr/>
          <p:nvPr/>
        </p:nvSpPr>
        <p:spPr>
          <a:xfrm>
            <a:off x="6995160" y="2487240"/>
            <a:ext cx="1828080" cy="346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300" b="1" u="none" strike="noStrike">
                <a:solidFill>
                  <a:srgbClr val="52796f"/>
                </a:solidFill>
                <a:effectLst/>
                <a:uFillTx/>
                <a:latin typeface="Calibri"/>
                <a:ea typeface="Calibri"/>
              </a:rPr>
              <a:t>Condizioni pericolose</a:t>
            </a:r>
            <a:endParaRPr lang="it-IT" sz="1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8" name="Text 20"/>
          <p:cNvSpPr/>
          <p:nvPr/>
        </p:nvSpPr>
        <p:spPr>
          <a:xfrm>
            <a:off x="6995160" y="2880360"/>
            <a:ext cx="1828080" cy="137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0" u="none" strike="noStrike">
                <a:solidFill>
                  <a:srgbClr val="0d1f1a"/>
                </a:solidFill>
                <a:effectLst/>
                <a:uFillTx/>
                <a:latin typeface="Calibri"/>
                <a:ea typeface="Calibri"/>
              </a:rPr>
              <a:t>Situazione latente rilevata</a:t>
            </a:r>
            <a:endParaRPr lang="it-IT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0" u="none" strike="noStrike">
                <a:solidFill>
                  <a:srgbClr val="0d1f1a"/>
                </a:solidFill>
                <a:effectLst/>
                <a:uFillTx/>
                <a:latin typeface="Calibri"/>
                <a:ea typeface="Calibri"/>
              </a:rPr>
              <a:t>prima che diventi evento.</a:t>
            </a:r>
            <a:endParaRPr lang="it-IT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9" name="Shape 21"/>
          <p:cNvSpPr/>
          <p:nvPr/>
        </p:nvSpPr>
        <p:spPr>
          <a:xfrm>
            <a:off x="320040" y="4507920"/>
            <a:ext cx="8503200" cy="255240"/>
          </a:xfrm>
          <a:prstGeom prst="rect">
            <a:avLst/>
          </a:prstGeom>
          <a:solidFill>
            <a:srgbClr val="e76f51">
              <a:alpha val="85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60" name="Text 22"/>
          <p:cNvSpPr/>
          <p:nvPr/>
        </p:nvSpPr>
        <p:spPr>
          <a:xfrm>
            <a:off x="411480" y="4517280"/>
            <a:ext cx="8320320" cy="236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1" i="1" u="none" strike="noStrike">
                <a:solidFill>
                  <a:srgbClr val="1e3a2f"/>
                </a:solidFill>
                <a:effectLst/>
                <a:uFillTx/>
                <a:latin typeface="Calibri"/>
                <a:ea typeface="Calibri"/>
              </a:rPr>
              <a:t>Unificare le categorie elimina la gerarchia percepita: il near miss smette di essere "meno importante" di un infortunio.</a:t>
            </a:r>
            <a:endParaRPr lang="it-IT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1" name="Shape 23"/>
          <p:cNvSpPr/>
          <p:nvPr/>
        </p:nvSpPr>
        <p:spPr>
          <a:xfrm>
            <a:off x="0" y="4818960"/>
            <a:ext cx="9143280" cy="324000"/>
          </a:xfrm>
          <a:prstGeom prst="rect">
            <a:avLst/>
          </a:prstGeom>
          <a:solidFill>
            <a:srgbClr val="1e3a2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62" name="Text 24"/>
          <p:cNvSpPr/>
          <p:nvPr/>
        </p:nvSpPr>
        <p:spPr>
          <a:xfrm>
            <a:off x="365760" y="4846320"/>
            <a:ext cx="841176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900" b="0" u="none" strike="noStrike">
                <a:solidFill>
                  <a:srgbClr val="7aaa8a"/>
                </a:solidFill>
                <a:effectLst/>
                <a:uFillTx/>
                <a:latin typeface="Calibri"/>
                <a:ea typeface="Calibri"/>
              </a:rPr>
              <a:t>Andrea Fani  |  Near Miss &amp; Feedback: il modello chimico-farmaceutico  |  Bologna, 8 aprile 2026</a:t>
            </a:r>
            <a:endParaRPr lang="it-IT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e3a2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29"/>
          <p:cNvSpPr/>
          <p:nvPr/>
        </p:nvSpPr>
        <p:spPr>
          <a:xfrm>
            <a:off x="0" y="0"/>
            <a:ext cx="200160" cy="5142600"/>
          </a:xfrm>
          <a:prstGeom prst="rect">
            <a:avLst/>
          </a:prstGeom>
          <a:solidFill>
            <a:srgbClr val="74c69d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4" name="Text 33"/>
          <p:cNvSpPr/>
          <p:nvPr/>
        </p:nvSpPr>
        <p:spPr>
          <a:xfrm>
            <a:off x="411480" y="201240"/>
            <a:ext cx="8228520" cy="593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3400" b="1" u="none" strike="noStrike">
                <a:solidFill>
                  <a:srgbClr val="ffffff"/>
                </a:solidFill>
                <a:effectLst/>
                <a:uFillTx/>
                <a:latin typeface="Georgia"/>
                <a:ea typeface="Georgia"/>
              </a:rPr>
              <a:t>Chi siede al tavolo</a:t>
            </a:r>
            <a:endParaRPr lang="it-IT" sz="3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65" name="Shape 37"/>
          <p:cNvSpPr/>
          <p:nvPr/>
        </p:nvSpPr>
        <p:spPr>
          <a:xfrm>
            <a:off x="3780000" y="2340000"/>
            <a:ext cx="1626480" cy="1626480"/>
          </a:xfrm>
          <a:prstGeom prst="ellipse">
            <a:avLst/>
          </a:prstGeom>
          <a:solidFill>
            <a:srgbClr val="e76f5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66" name="Text 38"/>
          <p:cNvSpPr/>
          <p:nvPr/>
        </p:nvSpPr>
        <p:spPr>
          <a:xfrm>
            <a:off x="3780000" y="2332800"/>
            <a:ext cx="1626480" cy="162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DIR.</a:t>
            </a:r>
            <a:endParaRPr lang="it-IT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STABILIMENTO</a:t>
            </a:r>
            <a:endParaRPr lang="it-IT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(deleghe)</a:t>
            </a:r>
            <a:endParaRPr lang="it-IT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67" name="Shape 39"/>
          <p:cNvSpPr/>
          <p:nvPr/>
        </p:nvSpPr>
        <p:spPr>
          <a:xfrm>
            <a:off x="1152000" y="900000"/>
            <a:ext cx="1077840" cy="1077840"/>
          </a:xfrm>
          <a:prstGeom prst="ellipse">
            <a:avLst/>
          </a:prstGeom>
          <a:solidFill>
            <a:srgbClr val="2d6a4f"/>
          </a:solidFill>
          <a:ln w="19050">
            <a:solidFill>
              <a:srgbClr val="74c69d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68" name="Image 8" descr="preencoded.png"/>
          <p:cNvPicPr/>
          <p:nvPr/>
        </p:nvPicPr>
        <p:blipFill>
          <a:blip r:embed="rId1"/>
          <a:stretch/>
        </p:blipFill>
        <p:spPr>
          <a:xfrm>
            <a:off x="1371600" y="1037160"/>
            <a:ext cx="474480" cy="474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9" name="Text 40"/>
          <p:cNvSpPr/>
          <p:nvPr/>
        </p:nvSpPr>
        <p:spPr>
          <a:xfrm>
            <a:off x="1197720" y="1521720"/>
            <a:ext cx="986400" cy="383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9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HSE Manager</a:t>
            </a:r>
            <a:endParaRPr lang="it-IT" sz="9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70" name="Shape 42"/>
          <p:cNvSpPr/>
          <p:nvPr/>
        </p:nvSpPr>
        <p:spPr>
          <a:xfrm>
            <a:off x="5040000" y="529920"/>
            <a:ext cx="1077840" cy="1077840"/>
          </a:xfrm>
          <a:prstGeom prst="ellipse">
            <a:avLst/>
          </a:prstGeom>
          <a:solidFill>
            <a:srgbClr val="2d6a4f"/>
          </a:solidFill>
          <a:ln w="19050">
            <a:solidFill>
              <a:srgbClr val="74c69d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71" name="Image 9" descr="preencoded.png"/>
          <p:cNvPicPr/>
          <p:nvPr/>
        </p:nvPicPr>
        <p:blipFill>
          <a:blip r:embed="rId2"/>
          <a:stretch/>
        </p:blipFill>
        <p:spPr>
          <a:xfrm>
            <a:off x="5259600" y="667080"/>
            <a:ext cx="474480" cy="474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72" name="Text 42"/>
          <p:cNvSpPr/>
          <p:nvPr/>
        </p:nvSpPr>
        <p:spPr>
          <a:xfrm>
            <a:off x="5085720" y="1151640"/>
            <a:ext cx="986400" cy="383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9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Resp. Produzione</a:t>
            </a:r>
            <a:endParaRPr lang="it-IT" sz="9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73" name="Shape 43"/>
          <p:cNvSpPr/>
          <p:nvPr/>
        </p:nvSpPr>
        <p:spPr>
          <a:xfrm>
            <a:off x="3241440" y="721440"/>
            <a:ext cx="1077840" cy="1077840"/>
          </a:xfrm>
          <a:prstGeom prst="ellipse">
            <a:avLst/>
          </a:prstGeom>
          <a:solidFill>
            <a:srgbClr val="2d6a4f"/>
          </a:solidFill>
          <a:ln w="19050">
            <a:solidFill>
              <a:srgbClr val="74c69d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74" name="Image 10" descr="preencoded.png"/>
          <p:cNvPicPr/>
          <p:nvPr/>
        </p:nvPicPr>
        <p:blipFill>
          <a:blip r:embed="rId3"/>
          <a:stretch/>
        </p:blipFill>
        <p:spPr>
          <a:xfrm>
            <a:off x="3484800" y="900000"/>
            <a:ext cx="474480" cy="474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75" name="Text 43"/>
          <p:cNvSpPr/>
          <p:nvPr/>
        </p:nvSpPr>
        <p:spPr>
          <a:xfrm>
            <a:off x="3240000" y="1280160"/>
            <a:ext cx="986400" cy="383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9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Quality / QA</a:t>
            </a:r>
            <a:endParaRPr lang="it-IT" sz="9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76" name="Shape 45"/>
          <p:cNvSpPr/>
          <p:nvPr/>
        </p:nvSpPr>
        <p:spPr>
          <a:xfrm>
            <a:off x="6675120" y="841320"/>
            <a:ext cx="1077840" cy="1077840"/>
          </a:xfrm>
          <a:prstGeom prst="ellipse">
            <a:avLst/>
          </a:prstGeom>
          <a:solidFill>
            <a:srgbClr val="2d6a4f"/>
          </a:solidFill>
          <a:ln w="19050">
            <a:solidFill>
              <a:srgbClr val="74c69d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77" name="Image 11" descr="preencoded.png"/>
          <p:cNvPicPr/>
          <p:nvPr/>
        </p:nvPicPr>
        <p:blipFill>
          <a:blip r:embed="rId4"/>
          <a:stretch/>
        </p:blipFill>
        <p:spPr>
          <a:xfrm>
            <a:off x="6894720" y="978480"/>
            <a:ext cx="474480" cy="474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78" name="Text 44"/>
          <p:cNvSpPr/>
          <p:nvPr/>
        </p:nvSpPr>
        <p:spPr>
          <a:xfrm>
            <a:off x="6720840" y="1463040"/>
            <a:ext cx="986400" cy="383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9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Manutenzione</a:t>
            </a:r>
            <a:endParaRPr lang="it-IT" sz="9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79" name="Shape 46"/>
          <p:cNvSpPr/>
          <p:nvPr/>
        </p:nvSpPr>
        <p:spPr>
          <a:xfrm>
            <a:off x="6858000" y="2560320"/>
            <a:ext cx="1077840" cy="1077840"/>
          </a:xfrm>
          <a:prstGeom prst="ellipse">
            <a:avLst/>
          </a:prstGeom>
          <a:solidFill>
            <a:srgbClr val="2d6a4f"/>
          </a:solidFill>
          <a:ln w="19050">
            <a:solidFill>
              <a:srgbClr val="f4a26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80" name="Image 12" descr="preencoded.png"/>
          <p:cNvPicPr/>
          <p:nvPr/>
        </p:nvPicPr>
        <p:blipFill>
          <a:blip r:embed="rId5"/>
          <a:stretch/>
        </p:blipFill>
        <p:spPr>
          <a:xfrm>
            <a:off x="7077600" y="2697480"/>
            <a:ext cx="474480" cy="474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81" name="Text 45"/>
          <p:cNvSpPr/>
          <p:nvPr/>
        </p:nvSpPr>
        <p:spPr>
          <a:xfrm>
            <a:off x="6903720" y="3182040"/>
            <a:ext cx="986400" cy="383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9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Lean / Continuous Imp.</a:t>
            </a:r>
            <a:endParaRPr lang="it-IT" sz="9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82" name="Shape 48"/>
          <p:cNvSpPr/>
          <p:nvPr/>
        </p:nvSpPr>
        <p:spPr>
          <a:xfrm>
            <a:off x="1081440" y="2520000"/>
            <a:ext cx="1077840" cy="1077840"/>
          </a:xfrm>
          <a:prstGeom prst="ellipse">
            <a:avLst/>
          </a:prstGeom>
          <a:solidFill>
            <a:srgbClr val="2d6a4f"/>
          </a:solidFill>
          <a:ln w="19050">
            <a:solidFill>
              <a:srgbClr val="f4a26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83" name="Image 13" descr="preencoded.png"/>
          <p:cNvPicPr/>
          <p:nvPr/>
        </p:nvPicPr>
        <p:blipFill>
          <a:blip r:embed="rId6"/>
          <a:stretch/>
        </p:blipFill>
        <p:spPr>
          <a:xfrm>
            <a:off x="1301040" y="2657160"/>
            <a:ext cx="474480" cy="474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84" name="Text 46"/>
          <p:cNvSpPr/>
          <p:nvPr/>
        </p:nvSpPr>
        <p:spPr>
          <a:xfrm>
            <a:off x="1127160" y="3141720"/>
            <a:ext cx="986400" cy="383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9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Logistica / Supply</a:t>
            </a:r>
            <a:endParaRPr lang="it-IT" sz="9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85" name="Shape 58"/>
          <p:cNvSpPr/>
          <p:nvPr/>
        </p:nvSpPr>
        <p:spPr>
          <a:xfrm flipH="1" flipV="1">
            <a:off x="2184840" y="1620000"/>
            <a:ext cx="2381760" cy="720000"/>
          </a:xfrm>
          <a:prstGeom prst="line">
            <a:avLst/>
          </a:prstGeom>
          <a:ln w="10160">
            <a:solidFill>
              <a:srgbClr val="52796f"/>
            </a:solidFill>
            <a:prstDash val="dash"/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noAutofit/>
          </a:bodyPr>
          <a:p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86" name="Shape 61"/>
          <p:cNvSpPr/>
          <p:nvPr/>
        </p:nvSpPr>
        <p:spPr>
          <a:xfrm flipV="1">
            <a:off x="4566600" y="1620000"/>
            <a:ext cx="833400" cy="712800"/>
          </a:xfrm>
          <a:prstGeom prst="line">
            <a:avLst/>
          </a:prstGeom>
          <a:ln w="10160">
            <a:solidFill>
              <a:srgbClr val="52796f"/>
            </a:solidFill>
            <a:prstDash val="dash"/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noAutofit/>
          </a:bodyPr>
          <a:p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87" name="Shape 62"/>
          <p:cNvSpPr/>
          <p:nvPr/>
        </p:nvSpPr>
        <p:spPr>
          <a:xfrm flipH="1" flipV="1">
            <a:off x="3960000" y="1663920"/>
            <a:ext cx="606600" cy="676080"/>
          </a:xfrm>
          <a:prstGeom prst="line">
            <a:avLst/>
          </a:prstGeom>
          <a:ln w="10160">
            <a:solidFill>
              <a:srgbClr val="52796f"/>
            </a:solidFill>
            <a:prstDash val="dash"/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noAutofit/>
          </a:bodyPr>
          <a:p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88" name="Shape 63"/>
          <p:cNvSpPr/>
          <p:nvPr/>
        </p:nvSpPr>
        <p:spPr>
          <a:xfrm flipV="1">
            <a:off x="4566600" y="1608480"/>
            <a:ext cx="2633400" cy="731520"/>
          </a:xfrm>
          <a:prstGeom prst="line">
            <a:avLst/>
          </a:prstGeom>
          <a:ln w="10160">
            <a:solidFill>
              <a:srgbClr val="52796f"/>
            </a:solidFill>
            <a:prstDash val="dash"/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noAutofit/>
          </a:bodyPr>
          <a:p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89" name="Shape 64"/>
          <p:cNvSpPr/>
          <p:nvPr/>
        </p:nvSpPr>
        <p:spPr>
          <a:xfrm>
            <a:off x="4680000" y="2332800"/>
            <a:ext cx="2178000" cy="547200"/>
          </a:xfrm>
          <a:prstGeom prst="line">
            <a:avLst/>
          </a:prstGeom>
          <a:ln w="10160">
            <a:solidFill>
              <a:srgbClr val="52796f"/>
            </a:solidFill>
            <a:prstDash val="dash"/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noAutofit/>
          </a:bodyPr>
          <a:p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90" name="Shape 65"/>
          <p:cNvSpPr/>
          <p:nvPr/>
        </p:nvSpPr>
        <p:spPr>
          <a:xfrm flipH="1">
            <a:off x="1980000" y="2340000"/>
            <a:ext cx="2520000" cy="720000"/>
          </a:xfrm>
          <a:prstGeom prst="line">
            <a:avLst/>
          </a:prstGeom>
          <a:ln w="10160">
            <a:solidFill>
              <a:srgbClr val="52796f"/>
            </a:solidFill>
            <a:prstDash val="dash"/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noAutofit/>
          </a:bodyPr>
          <a:p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91" name="Text 47"/>
          <p:cNvSpPr/>
          <p:nvPr/>
        </p:nvSpPr>
        <p:spPr>
          <a:xfrm>
            <a:off x="411480" y="4224600"/>
            <a:ext cx="8319960" cy="218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0" i="1" u="none" strike="noStrike">
                <a:solidFill>
                  <a:srgbClr val="74c69d"/>
                </a:solidFill>
                <a:effectLst/>
                <a:uFillTx/>
                <a:latin typeface="Calibri"/>
                <a:ea typeface="Calibri"/>
              </a:rPr>
              <a:t>Il team multidisciplinare è presieduto dal Direttore con tutte le deleghe.</a:t>
            </a:r>
            <a:endParaRPr lang="it-IT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92" name="Text 49"/>
          <p:cNvSpPr/>
          <p:nvPr/>
        </p:nvSpPr>
        <p:spPr>
          <a:xfrm>
            <a:off x="411480" y="4443840"/>
            <a:ext cx="8319960" cy="218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0" i="1" u="none" strike="noStrike">
                <a:solidFill>
                  <a:srgbClr val="74c69d"/>
                </a:solidFill>
                <a:effectLst/>
                <a:uFillTx/>
                <a:latin typeface="Calibri"/>
                <a:ea typeface="Calibri"/>
              </a:rPr>
              <a:t>La sicurezza non è delegata all'HSE — è una responsabilità di linea.</a:t>
            </a:r>
            <a:endParaRPr lang="it-IT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93" name="Shape 66"/>
          <p:cNvSpPr/>
          <p:nvPr/>
        </p:nvSpPr>
        <p:spPr>
          <a:xfrm>
            <a:off x="0" y="4818960"/>
            <a:ext cx="9142920" cy="323640"/>
          </a:xfrm>
          <a:prstGeom prst="rect">
            <a:avLst/>
          </a:prstGeom>
          <a:solidFill>
            <a:srgbClr val="1e3a2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94" name="Text 69"/>
          <p:cNvSpPr/>
          <p:nvPr/>
        </p:nvSpPr>
        <p:spPr>
          <a:xfrm>
            <a:off x="365760" y="4846320"/>
            <a:ext cx="841140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900" b="0" u="none" strike="noStrike">
                <a:solidFill>
                  <a:srgbClr val="7aaa8a"/>
                </a:solidFill>
                <a:effectLst/>
                <a:uFillTx/>
                <a:latin typeface="Calibri"/>
                <a:ea typeface="Calibri"/>
              </a:rPr>
              <a:t>Andrea Fani  |  Near Miss &amp; Feedback: il modello chimico-farmaceutico  |  Bologna, 8 aprile 2026</a:t>
            </a:r>
            <a:endParaRPr lang="it-IT" sz="9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8f9f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25"/>
          <p:cNvSpPr/>
          <p:nvPr/>
        </p:nvSpPr>
        <p:spPr>
          <a:xfrm>
            <a:off x="0" y="0"/>
            <a:ext cx="9142920" cy="474480"/>
          </a:xfrm>
          <a:prstGeom prst="rect">
            <a:avLst/>
          </a:prstGeom>
          <a:solidFill>
            <a:srgbClr val="1e3a2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96" name="Shape 67"/>
          <p:cNvSpPr/>
          <p:nvPr/>
        </p:nvSpPr>
        <p:spPr>
          <a:xfrm>
            <a:off x="0" y="0"/>
            <a:ext cx="200160" cy="474480"/>
          </a:xfrm>
          <a:prstGeom prst="rect">
            <a:avLst/>
          </a:prstGeom>
          <a:solidFill>
            <a:srgbClr val="e76f5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97" name="Text 76"/>
          <p:cNvSpPr/>
          <p:nvPr/>
        </p:nvSpPr>
        <p:spPr>
          <a:xfrm>
            <a:off x="347400" y="45720"/>
            <a:ext cx="8411400" cy="383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300" b="1" u="none" spc="51" strike="noStrike">
                <a:solidFill>
                  <a:srgbClr val="74c69d"/>
                </a:solidFill>
                <a:effectLst/>
                <a:uFillTx/>
                <a:latin typeface="Calibri"/>
                <a:ea typeface="Calibri"/>
              </a:rPr>
              <a:t>IL PROCESSO  ·  DAL CAMPO ALLA DASHBOARD IN 7 GIORNI</a:t>
            </a:r>
            <a:endParaRPr lang="it-IT" sz="1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8" name="Shape 68"/>
          <p:cNvSpPr/>
          <p:nvPr/>
        </p:nvSpPr>
        <p:spPr>
          <a:xfrm>
            <a:off x="137160" y="804600"/>
            <a:ext cx="1370520" cy="3290760"/>
          </a:xfrm>
          <a:prstGeom prst="rect">
            <a:avLst/>
          </a:prstGeom>
          <a:solidFill>
            <a:srgbClr val="ffffff"/>
          </a:solidFill>
          <a:ln w="0">
            <a:noFill/>
          </a:ln>
          <a:effectLst>
            <a:outerShdw algn="bl" blurRad="88920" dir="8100000" dist="25455" kx="0" ky="0" rotWithShape="0" sx="100000" sy="100000">
              <a:srgbClr val="000000">
                <a:alpha val="9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9" name="Shape 69"/>
          <p:cNvSpPr/>
          <p:nvPr/>
        </p:nvSpPr>
        <p:spPr>
          <a:xfrm>
            <a:off x="137160" y="804600"/>
            <a:ext cx="1370520" cy="163440"/>
          </a:xfrm>
          <a:prstGeom prst="rect">
            <a:avLst/>
          </a:prstGeom>
          <a:solidFill>
            <a:srgbClr val="e76f5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00" name="Text 77"/>
          <p:cNvSpPr/>
          <p:nvPr/>
        </p:nvSpPr>
        <p:spPr>
          <a:xfrm>
            <a:off x="137160" y="1005840"/>
            <a:ext cx="1370520" cy="383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2200" b="1" u="none" strike="noStrike">
                <a:solidFill>
                  <a:srgbClr val="e76f51"/>
                </a:solidFill>
                <a:effectLst/>
                <a:uFillTx/>
                <a:latin typeface="Georgia"/>
                <a:ea typeface="Georgia"/>
              </a:rPr>
              <a:t>1</a:t>
            </a:r>
            <a:endParaRPr lang="it-IT" sz="2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201" name="Image 6" descr="preencoded.png"/>
          <p:cNvPicPr/>
          <p:nvPr/>
        </p:nvPicPr>
        <p:blipFill>
          <a:blip r:embed="rId1"/>
          <a:stretch/>
        </p:blipFill>
        <p:spPr>
          <a:xfrm>
            <a:off x="585360" y="1463040"/>
            <a:ext cx="474480" cy="474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2" name="Text 80"/>
          <p:cNvSpPr/>
          <p:nvPr/>
        </p:nvSpPr>
        <p:spPr>
          <a:xfrm>
            <a:off x="182880" y="2011680"/>
            <a:ext cx="127908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1" u="none" strike="noStrike">
                <a:solidFill>
                  <a:srgbClr val="e76f51"/>
                </a:solidFill>
                <a:effectLst/>
                <a:uFillTx/>
                <a:latin typeface="Calibri"/>
                <a:ea typeface="Calibri"/>
              </a:rPr>
              <a:t>SEGNALAZIONE</a:t>
            </a:r>
            <a:endParaRPr lang="it-IT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3" name="Text 81"/>
          <p:cNvSpPr/>
          <p:nvPr/>
        </p:nvSpPr>
        <p:spPr>
          <a:xfrm>
            <a:off x="182880" y="2523600"/>
            <a:ext cx="1279080" cy="146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0" u="none" strike="noStrike">
                <a:solidFill>
                  <a:srgbClr val="0d1f1a"/>
                </a:solidFill>
                <a:effectLst/>
                <a:uFillTx/>
                <a:latin typeface="Calibri"/>
                <a:ea typeface="Calibri"/>
              </a:rPr>
              <a:t>Chiunque segnala.</a:t>
            </a:r>
            <a:endParaRPr lang="it-IT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0" u="none" strike="noStrike">
                <a:solidFill>
                  <a:srgbClr val="0d1f1a"/>
                </a:solidFill>
                <a:effectLst/>
                <a:uFillTx/>
                <a:latin typeface="Calibri"/>
                <a:ea typeface="Calibri"/>
              </a:rPr>
              <a:t>Anonima o nominale.</a:t>
            </a:r>
            <a:endParaRPr lang="it-IT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0" u="none" strike="noStrike">
                <a:solidFill>
                  <a:srgbClr val="0d1f1a"/>
                </a:solidFill>
                <a:effectLst/>
                <a:uFillTx/>
                <a:latin typeface="Calibri"/>
                <a:ea typeface="Calibri"/>
              </a:rPr>
              <a:t>Digitale o cartacea.</a:t>
            </a:r>
            <a:endParaRPr lang="it-IT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4" name="Shape 70"/>
          <p:cNvSpPr/>
          <p:nvPr/>
        </p:nvSpPr>
        <p:spPr>
          <a:xfrm>
            <a:off x="1618560" y="804600"/>
            <a:ext cx="1370520" cy="3290760"/>
          </a:xfrm>
          <a:prstGeom prst="rect">
            <a:avLst/>
          </a:prstGeom>
          <a:solidFill>
            <a:srgbClr val="ffffff"/>
          </a:solidFill>
          <a:ln w="0">
            <a:noFill/>
          </a:ln>
          <a:effectLst>
            <a:outerShdw algn="bl" blurRad="88920" dir="8100000" dist="25455" kx="0" ky="0" rotWithShape="0" sx="100000" sy="100000">
              <a:srgbClr val="000000">
                <a:alpha val="9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5" name="Shape 71"/>
          <p:cNvSpPr/>
          <p:nvPr/>
        </p:nvSpPr>
        <p:spPr>
          <a:xfrm>
            <a:off x="1618560" y="804600"/>
            <a:ext cx="1370520" cy="163440"/>
          </a:xfrm>
          <a:prstGeom prst="rect">
            <a:avLst/>
          </a:prstGeom>
          <a:solidFill>
            <a:srgbClr val="2d6a4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06" name="Text 82"/>
          <p:cNvSpPr/>
          <p:nvPr/>
        </p:nvSpPr>
        <p:spPr>
          <a:xfrm>
            <a:off x="1618560" y="1005840"/>
            <a:ext cx="1370520" cy="383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2200" b="1" u="none" strike="noStrike">
                <a:solidFill>
                  <a:srgbClr val="2d6a4f"/>
                </a:solidFill>
                <a:effectLst/>
                <a:uFillTx/>
                <a:latin typeface="Georgia"/>
                <a:ea typeface="Georgia"/>
              </a:rPr>
              <a:t>2</a:t>
            </a:r>
            <a:endParaRPr lang="it-IT" sz="2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207" name="Image 7" descr="preencoded.png"/>
          <p:cNvPicPr/>
          <p:nvPr/>
        </p:nvPicPr>
        <p:blipFill>
          <a:blip r:embed="rId2"/>
          <a:stretch/>
        </p:blipFill>
        <p:spPr>
          <a:xfrm>
            <a:off x="2066400" y="1463040"/>
            <a:ext cx="474480" cy="474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8" name="Text 83"/>
          <p:cNvSpPr/>
          <p:nvPr/>
        </p:nvSpPr>
        <p:spPr>
          <a:xfrm>
            <a:off x="1664280" y="2011680"/>
            <a:ext cx="127908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1" u="none" strike="noStrike">
                <a:solidFill>
                  <a:srgbClr val="2d6a4f"/>
                </a:solidFill>
                <a:effectLst/>
                <a:uFillTx/>
                <a:latin typeface="Calibri"/>
                <a:ea typeface="Calibri"/>
              </a:rPr>
              <a:t>REGISTRAZIONE</a:t>
            </a:r>
            <a:endParaRPr lang="it-IT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9" name="Text 84"/>
          <p:cNvSpPr/>
          <p:nvPr/>
        </p:nvSpPr>
        <p:spPr>
          <a:xfrm>
            <a:off x="1664280" y="2523600"/>
            <a:ext cx="1279080" cy="146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0" u="none" strike="noStrike">
                <a:solidFill>
                  <a:srgbClr val="0d1f1a"/>
                </a:solidFill>
                <a:effectLst/>
                <a:uFillTx/>
                <a:latin typeface="Calibri"/>
                <a:ea typeface="Calibri"/>
              </a:rPr>
              <a:t>Evento entra nel</a:t>
            </a:r>
            <a:endParaRPr lang="it-IT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0" u="none" strike="noStrike">
                <a:solidFill>
                  <a:srgbClr val="0d1f1a"/>
                </a:solidFill>
                <a:effectLst/>
                <a:uFillTx/>
                <a:latin typeface="Calibri"/>
                <a:ea typeface="Calibri"/>
              </a:rPr>
              <a:t>sistema anomalie.</a:t>
            </a:r>
            <a:endParaRPr lang="it-IT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0" u="none" strike="noStrike">
                <a:solidFill>
                  <a:srgbClr val="0d1f1a"/>
                </a:solidFill>
                <a:effectLst/>
                <a:uFillTx/>
                <a:latin typeface="Calibri"/>
                <a:ea typeface="Calibri"/>
              </a:rPr>
              <a:t>Classificazione immediata.</a:t>
            </a:r>
            <a:endParaRPr lang="it-IT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0" name="Shape 72"/>
          <p:cNvSpPr/>
          <p:nvPr/>
        </p:nvSpPr>
        <p:spPr>
          <a:xfrm>
            <a:off x="3099960" y="804600"/>
            <a:ext cx="1370520" cy="3290760"/>
          </a:xfrm>
          <a:prstGeom prst="rect">
            <a:avLst/>
          </a:prstGeom>
          <a:solidFill>
            <a:srgbClr val="ffffff"/>
          </a:solidFill>
          <a:ln w="0">
            <a:noFill/>
          </a:ln>
          <a:effectLst>
            <a:outerShdw algn="bl" blurRad="88920" dir="8100000" dist="25455" kx="0" ky="0" rotWithShape="0" sx="100000" sy="100000">
              <a:srgbClr val="000000">
                <a:alpha val="9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1" name="Shape 73"/>
          <p:cNvSpPr/>
          <p:nvPr/>
        </p:nvSpPr>
        <p:spPr>
          <a:xfrm>
            <a:off x="3099960" y="804600"/>
            <a:ext cx="1370520" cy="163440"/>
          </a:xfrm>
          <a:prstGeom prst="rect">
            <a:avLst/>
          </a:prstGeom>
          <a:solidFill>
            <a:srgbClr val="74c69d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2" name="Text 85"/>
          <p:cNvSpPr/>
          <p:nvPr/>
        </p:nvSpPr>
        <p:spPr>
          <a:xfrm>
            <a:off x="3099960" y="1005840"/>
            <a:ext cx="1370520" cy="383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2200" b="1" u="none" strike="noStrike">
                <a:solidFill>
                  <a:srgbClr val="74c69d"/>
                </a:solidFill>
                <a:effectLst/>
                <a:uFillTx/>
                <a:latin typeface="Georgia"/>
                <a:ea typeface="Georgia"/>
              </a:rPr>
              <a:t>3</a:t>
            </a:r>
            <a:endParaRPr lang="it-IT" sz="2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213" name="Image 14" descr="preencoded.png"/>
          <p:cNvPicPr/>
          <p:nvPr/>
        </p:nvPicPr>
        <p:blipFill>
          <a:blip r:embed="rId3"/>
          <a:stretch/>
        </p:blipFill>
        <p:spPr>
          <a:xfrm>
            <a:off x="3547800" y="1463040"/>
            <a:ext cx="474480" cy="474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14" name="Text 86"/>
          <p:cNvSpPr/>
          <p:nvPr/>
        </p:nvSpPr>
        <p:spPr>
          <a:xfrm>
            <a:off x="3145680" y="2011680"/>
            <a:ext cx="127908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1" u="none" strike="noStrike">
                <a:solidFill>
                  <a:srgbClr val="74c69d"/>
                </a:solidFill>
                <a:effectLst/>
                <a:uFillTx/>
                <a:latin typeface="Calibri"/>
                <a:ea typeface="Calibri"/>
              </a:rPr>
              <a:t>ANALISI</a:t>
            </a:r>
            <a:endParaRPr lang="it-IT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1" u="none" strike="noStrike">
                <a:solidFill>
                  <a:srgbClr val="74c69d"/>
                </a:solidFill>
                <a:effectLst/>
                <a:uFillTx/>
                <a:latin typeface="Calibri"/>
                <a:ea typeface="Calibri"/>
              </a:rPr>
              <a:t>SETTIMANALE</a:t>
            </a:r>
            <a:endParaRPr lang="it-IT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5" name="Text 87"/>
          <p:cNvSpPr/>
          <p:nvPr/>
        </p:nvSpPr>
        <p:spPr>
          <a:xfrm>
            <a:off x="3145680" y="2523600"/>
            <a:ext cx="1279080" cy="146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0" u="none" strike="noStrike">
                <a:solidFill>
                  <a:srgbClr val="0d1f1a"/>
                </a:solidFill>
                <a:effectLst/>
                <a:uFillTx/>
                <a:latin typeface="Calibri"/>
                <a:ea typeface="Calibri"/>
              </a:rPr>
              <a:t>Team multidisciplinare.</a:t>
            </a:r>
            <a:endParaRPr lang="it-IT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0" u="none" strike="noStrike">
                <a:solidFill>
                  <a:srgbClr val="0d1f1a"/>
                </a:solidFill>
                <a:effectLst/>
                <a:uFillTx/>
                <a:latin typeface="Calibri"/>
                <a:ea typeface="Calibri"/>
              </a:rPr>
              <a:t>Presieduto dal Direttore.</a:t>
            </a:r>
            <a:endParaRPr lang="it-IT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0" u="none" strike="noStrike">
                <a:solidFill>
                  <a:srgbClr val="0d1f1a"/>
                </a:solidFill>
                <a:effectLst/>
                <a:uFillTx/>
                <a:latin typeface="Calibri"/>
                <a:ea typeface="Calibri"/>
              </a:rPr>
              <a:t>Ogni mercoledì.</a:t>
            </a:r>
            <a:endParaRPr lang="it-IT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6" name="Shape 74"/>
          <p:cNvSpPr/>
          <p:nvPr/>
        </p:nvSpPr>
        <p:spPr>
          <a:xfrm>
            <a:off x="4581000" y="804600"/>
            <a:ext cx="1370520" cy="3290760"/>
          </a:xfrm>
          <a:prstGeom prst="rect">
            <a:avLst/>
          </a:prstGeom>
          <a:solidFill>
            <a:srgbClr val="ffffff"/>
          </a:solidFill>
          <a:ln w="0">
            <a:noFill/>
          </a:ln>
          <a:effectLst>
            <a:outerShdw algn="bl" blurRad="88920" dir="8100000" dist="25455" kx="0" ky="0" rotWithShape="0" sx="100000" sy="100000">
              <a:srgbClr val="000000">
                <a:alpha val="9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7" name="Shape 75"/>
          <p:cNvSpPr/>
          <p:nvPr/>
        </p:nvSpPr>
        <p:spPr>
          <a:xfrm>
            <a:off x="4581000" y="804600"/>
            <a:ext cx="1370520" cy="163440"/>
          </a:xfrm>
          <a:prstGeom prst="rect">
            <a:avLst/>
          </a:prstGeom>
          <a:solidFill>
            <a:srgbClr val="2d6a4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18" name="Text 88"/>
          <p:cNvSpPr/>
          <p:nvPr/>
        </p:nvSpPr>
        <p:spPr>
          <a:xfrm>
            <a:off x="4581000" y="1005840"/>
            <a:ext cx="1370520" cy="383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2200" b="1" u="none" strike="noStrike">
                <a:solidFill>
                  <a:srgbClr val="2d6a4f"/>
                </a:solidFill>
                <a:effectLst/>
                <a:uFillTx/>
                <a:latin typeface="Georgia"/>
                <a:ea typeface="Georgia"/>
              </a:rPr>
              <a:t>4</a:t>
            </a:r>
            <a:endParaRPr lang="it-IT" sz="2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219" name="Image 15" descr="preencoded.png"/>
          <p:cNvPicPr/>
          <p:nvPr/>
        </p:nvPicPr>
        <p:blipFill>
          <a:blip r:embed="rId4"/>
          <a:stretch/>
        </p:blipFill>
        <p:spPr>
          <a:xfrm>
            <a:off x="5029200" y="1463040"/>
            <a:ext cx="474480" cy="474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20" name="Text 89"/>
          <p:cNvSpPr/>
          <p:nvPr/>
        </p:nvSpPr>
        <p:spPr>
          <a:xfrm>
            <a:off x="4626720" y="2011680"/>
            <a:ext cx="127908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1" u="none" strike="noStrike">
                <a:solidFill>
                  <a:srgbClr val="2d6a4f"/>
                </a:solidFill>
                <a:effectLst/>
                <a:uFillTx/>
                <a:latin typeface="Calibri"/>
                <a:ea typeface="Calibri"/>
              </a:rPr>
              <a:t>ROOT CAUSE</a:t>
            </a:r>
            <a:endParaRPr lang="it-IT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1" name="Text 90"/>
          <p:cNvSpPr/>
          <p:nvPr/>
        </p:nvSpPr>
        <p:spPr>
          <a:xfrm>
            <a:off x="4626720" y="2523600"/>
            <a:ext cx="1279080" cy="146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0" u="none" strike="noStrike">
                <a:solidFill>
                  <a:srgbClr val="0d1f1a"/>
                </a:solidFill>
                <a:effectLst/>
                <a:uFillTx/>
                <a:latin typeface="Calibri"/>
                <a:ea typeface="Calibri"/>
              </a:rPr>
              <a:t>Analisi causa radice.</a:t>
            </a:r>
            <a:endParaRPr lang="it-IT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0" u="none" strike="noStrike">
                <a:solidFill>
                  <a:srgbClr val="0d1f1a"/>
                </a:solidFill>
                <a:effectLst/>
                <a:uFillTx/>
                <a:latin typeface="Calibri"/>
                <a:ea typeface="Calibri"/>
              </a:rPr>
              <a:t>Metodo 5-Why e/o</a:t>
            </a:r>
            <a:endParaRPr lang="it-IT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0" u="none" strike="noStrike">
                <a:solidFill>
                  <a:srgbClr val="0d1f1a"/>
                </a:solidFill>
                <a:effectLst/>
                <a:uFillTx/>
                <a:latin typeface="Calibri"/>
                <a:ea typeface="Calibri"/>
              </a:rPr>
              <a:t>diagramma Ishikawa.</a:t>
            </a:r>
            <a:endParaRPr lang="it-IT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2" name="Shape 76"/>
          <p:cNvSpPr/>
          <p:nvPr/>
        </p:nvSpPr>
        <p:spPr>
          <a:xfrm>
            <a:off x="6062400" y="804600"/>
            <a:ext cx="1370520" cy="3290760"/>
          </a:xfrm>
          <a:prstGeom prst="rect">
            <a:avLst/>
          </a:prstGeom>
          <a:solidFill>
            <a:srgbClr val="ffffff"/>
          </a:solidFill>
          <a:ln w="0">
            <a:noFill/>
          </a:ln>
          <a:effectLst>
            <a:outerShdw algn="bl" blurRad="88920" dir="8100000" dist="25455" kx="0" ky="0" rotWithShape="0" sx="100000" sy="100000">
              <a:srgbClr val="000000">
                <a:alpha val="9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3" name="Shape 77"/>
          <p:cNvSpPr/>
          <p:nvPr/>
        </p:nvSpPr>
        <p:spPr>
          <a:xfrm>
            <a:off x="6062400" y="804600"/>
            <a:ext cx="1370520" cy="163440"/>
          </a:xfrm>
          <a:prstGeom prst="rect">
            <a:avLst/>
          </a:prstGeom>
          <a:solidFill>
            <a:srgbClr val="e76f5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24" name="Text 91"/>
          <p:cNvSpPr/>
          <p:nvPr/>
        </p:nvSpPr>
        <p:spPr>
          <a:xfrm>
            <a:off x="6062400" y="1005840"/>
            <a:ext cx="1370520" cy="383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2200" b="1" u="none" strike="noStrike">
                <a:solidFill>
                  <a:srgbClr val="e76f51"/>
                </a:solidFill>
                <a:effectLst/>
                <a:uFillTx/>
                <a:latin typeface="Georgia"/>
                <a:ea typeface="Georgia"/>
              </a:rPr>
              <a:t>5</a:t>
            </a:r>
            <a:endParaRPr lang="it-IT" sz="2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225" name="Image 16" descr="preencoded.png"/>
          <p:cNvPicPr/>
          <p:nvPr/>
        </p:nvPicPr>
        <p:blipFill>
          <a:blip r:embed="rId5"/>
          <a:stretch/>
        </p:blipFill>
        <p:spPr>
          <a:xfrm>
            <a:off x="6510600" y="1463040"/>
            <a:ext cx="474480" cy="474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26" name="Text 92"/>
          <p:cNvSpPr/>
          <p:nvPr/>
        </p:nvSpPr>
        <p:spPr>
          <a:xfrm>
            <a:off x="6108120" y="2011680"/>
            <a:ext cx="127908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1" u="none" strike="noStrike">
                <a:solidFill>
                  <a:srgbClr val="e76f51"/>
                </a:solidFill>
                <a:effectLst/>
                <a:uFillTx/>
                <a:latin typeface="Calibri"/>
                <a:ea typeface="Calibri"/>
              </a:rPr>
              <a:t>AZIONE</a:t>
            </a:r>
            <a:endParaRPr lang="it-IT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1" u="none" strike="noStrike">
                <a:solidFill>
                  <a:srgbClr val="e76f51"/>
                </a:solidFill>
                <a:effectLst/>
                <a:uFillTx/>
                <a:latin typeface="Calibri"/>
                <a:ea typeface="Calibri"/>
              </a:rPr>
              <a:t>CORRETTIVA</a:t>
            </a:r>
            <a:endParaRPr lang="it-IT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7" name="Text 93"/>
          <p:cNvSpPr/>
          <p:nvPr/>
        </p:nvSpPr>
        <p:spPr>
          <a:xfrm>
            <a:off x="6108120" y="2523600"/>
            <a:ext cx="1279080" cy="146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0" u="none" strike="noStrike">
                <a:solidFill>
                  <a:srgbClr val="0d1f1a"/>
                </a:solidFill>
                <a:effectLst/>
                <a:uFillTx/>
                <a:latin typeface="Calibri"/>
                <a:ea typeface="Calibri"/>
              </a:rPr>
              <a:t>Piano con responsabile</a:t>
            </a:r>
            <a:endParaRPr lang="it-IT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0" u="none" strike="noStrike">
                <a:solidFill>
                  <a:srgbClr val="0d1f1a"/>
                </a:solidFill>
                <a:effectLst/>
                <a:uFillTx/>
                <a:latin typeface="Calibri"/>
                <a:ea typeface="Calibri"/>
              </a:rPr>
              <a:t>e scadenza definiti.</a:t>
            </a:r>
            <a:endParaRPr lang="it-IT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0" u="none" strike="noStrike">
                <a:solidFill>
                  <a:srgbClr val="0d1f1a"/>
                </a:solidFill>
                <a:effectLst/>
                <a:uFillTx/>
                <a:latin typeface="Calibri"/>
                <a:ea typeface="Calibri"/>
              </a:rPr>
              <a:t>Verifica chiusura.</a:t>
            </a:r>
            <a:endParaRPr lang="it-IT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8" name="Shape 78"/>
          <p:cNvSpPr/>
          <p:nvPr/>
        </p:nvSpPr>
        <p:spPr>
          <a:xfrm>
            <a:off x="7543800" y="804600"/>
            <a:ext cx="1370520" cy="3290760"/>
          </a:xfrm>
          <a:prstGeom prst="rect">
            <a:avLst/>
          </a:prstGeom>
          <a:solidFill>
            <a:srgbClr val="ffffff"/>
          </a:solidFill>
          <a:ln w="0">
            <a:noFill/>
          </a:ln>
          <a:effectLst>
            <a:outerShdw algn="bl" blurRad="88920" dir="8100000" dist="25455" kx="0" ky="0" rotWithShape="0" sx="100000" sy="100000">
              <a:srgbClr val="000000">
                <a:alpha val="9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9" name="Shape 79"/>
          <p:cNvSpPr/>
          <p:nvPr/>
        </p:nvSpPr>
        <p:spPr>
          <a:xfrm>
            <a:off x="7543800" y="804600"/>
            <a:ext cx="1370520" cy="163440"/>
          </a:xfrm>
          <a:prstGeom prst="rect">
            <a:avLst/>
          </a:prstGeom>
          <a:solidFill>
            <a:srgbClr val="74c69d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0" name="Text 94"/>
          <p:cNvSpPr/>
          <p:nvPr/>
        </p:nvSpPr>
        <p:spPr>
          <a:xfrm>
            <a:off x="7543800" y="1005840"/>
            <a:ext cx="1370520" cy="383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2200" b="1" u="none" strike="noStrike">
                <a:solidFill>
                  <a:srgbClr val="74c69d"/>
                </a:solidFill>
                <a:effectLst/>
                <a:uFillTx/>
                <a:latin typeface="Georgia"/>
                <a:ea typeface="Georgia"/>
              </a:rPr>
              <a:t>6</a:t>
            </a:r>
            <a:endParaRPr lang="it-IT" sz="2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231" name="Image 17" descr="preencoded.png"/>
          <p:cNvPicPr/>
          <p:nvPr/>
        </p:nvPicPr>
        <p:blipFill>
          <a:blip r:embed="rId6"/>
          <a:stretch/>
        </p:blipFill>
        <p:spPr>
          <a:xfrm>
            <a:off x="7992000" y="1463040"/>
            <a:ext cx="474480" cy="474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2" name="Text 95"/>
          <p:cNvSpPr/>
          <p:nvPr/>
        </p:nvSpPr>
        <p:spPr>
          <a:xfrm>
            <a:off x="7589520" y="2011680"/>
            <a:ext cx="127908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1" u="none" strike="noStrike">
                <a:solidFill>
                  <a:srgbClr val="74c69d"/>
                </a:solidFill>
                <a:effectLst/>
                <a:uFillTx/>
                <a:latin typeface="Calibri"/>
                <a:ea typeface="Calibri"/>
              </a:rPr>
              <a:t>DASHBOARD</a:t>
            </a:r>
            <a:endParaRPr lang="it-IT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1" u="none" strike="noStrike">
                <a:solidFill>
                  <a:srgbClr val="74c69d"/>
                </a:solidFill>
                <a:effectLst/>
                <a:uFillTx/>
                <a:latin typeface="Calibri"/>
                <a:ea typeface="Calibri"/>
              </a:rPr>
              <a:t>&amp; FEEDBACK</a:t>
            </a:r>
            <a:endParaRPr lang="it-IT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3" name="Text 96"/>
          <p:cNvSpPr/>
          <p:nvPr/>
        </p:nvSpPr>
        <p:spPr>
          <a:xfrm>
            <a:off x="7589520" y="2523600"/>
            <a:ext cx="1279080" cy="146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0" u="none" strike="noStrike">
                <a:solidFill>
                  <a:srgbClr val="0d1f1a"/>
                </a:solidFill>
                <a:effectLst/>
                <a:uFillTx/>
                <a:latin typeface="Calibri"/>
                <a:ea typeface="Calibri"/>
              </a:rPr>
              <a:t>Risultanze in reparto.</a:t>
            </a:r>
            <a:endParaRPr lang="it-IT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0" u="none" strike="noStrike">
                <a:solidFill>
                  <a:srgbClr val="0d1f1a"/>
                </a:solidFill>
                <a:effectLst/>
                <a:uFillTx/>
                <a:latin typeface="Calibri"/>
                <a:ea typeface="Calibri"/>
              </a:rPr>
              <a:t>In rete aziendale.</a:t>
            </a:r>
            <a:endParaRPr lang="it-IT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0" u="none" strike="noStrike">
                <a:solidFill>
                  <a:srgbClr val="0d1f1a"/>
                </a:solidFill>
                <a:effectLst/>
                <a:uFillTx/>
                <a:latin typeface="Calibri"/>
                <a:ea typeface="Calibri"/>
              </a:rPr>
              <a:t>Feedback al segnalante.</a:t>
            </a:r>
            <a:endParaRPr lang="it-IT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4" name="Shape 80"/>
          <p:cNvSpPr/>
          <p:nvPr/>
        </p:nvSpPr>
        <p:spPr>
          <a:xfrm>
            <a:off x="201240" y="4178880"/>
            <a:ext cx="8740440" cy="346320"/>
          </a:xfrm>
          <a:prstGeom prst="rect">
            <a:avLst/>
          </a:prstGeom>
          <a:solidFill>
            <a:srgbClr val="e76f51">
              <a:alpha val="12000"/>
            </a:srgbClr>
          </a:solidFill>
          <a:ln w="12700">
            <a:solidFill>
              <a:srgbClr val="e76f5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35" name="Text 97"/>
          <p:cNvSpPr/>
          <p:nvPr/>
        </p:nvSpPr>
        <p:spPr>
          <a:xfrm>
            <a:off x="320040" y="4197240"/>
            <a:ext cx="8502840" cy="30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1" i="1" u="none" strike="noStrike">
                <a:solidFill>
                  <a:srgbClr val="1e3a2f"/>
                </a:solidFill>
                <a:effectLst/>
                <a:uFillTx/>
                <a:latin typeface="Calibri"/>
                <a:ea typeface="Calibri"/>
              </a:rPr>
              <a:t>⏱  Dalla segnalazione all'analisi: max 7 giorni.  Dalla analisi all'azione: responsabile + deadline definiti nella stessa riunione.</a:t>
            </a:r>
            <a:endParaRPr lang="it-IT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6" name="Shape 81"/>
          <p:cNvSpPr/>
          <p:nvPr/>
        </p:nvSpPr>
        <p:spPr>
          <a:xfrm>
            <a:off x="0" y="4818960"/>
            <a:ext cx="9142920" cy="323640"/>
          </a:xfrm>
          <a:prstGeom prst="rect">
            <a:avLst/>
          </a:prstGeom>
          <a:solidFill>
            <a:srgbClr val="1e3a2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37" name="Text 98"/>
          <p:cNvSpPr/>
          <p:nvPr/>
        </p:nvSpPr>
        <p:spPr>
          <a:xfrm>
            <a:off x="365760" y="4846320"/>
            <a:ext cx="841140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900" b="0" u="none" strike="noStrike">
                <a:solidFill>
                  <a:srgbClr val="7aaa8a"/>
                </a:solidFill>
                <a:effectLst/>
                <a:uFillTx/>
                <a:latin typeface="Calibri"/>
                <a:ea typeface="Calibri"/>
              </a:rPr>
              <a:t>Andrea Fani  |  Near Miss &amp; Feedback: il modello chimico-farmaceutico  |  Bologna, 8 aprile 2026</a:t>
            </a:r>
            <a:endParaRPr lang="it-IT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8" name="Text 99"/>
          <p:cNvSpPr/>
          <p:nvPr/>
        </p:nvSpPr>
        <p:spPr>
          <a:xfrm>
            <a:off x="1508760" y="2286000"/>
            <a:ext cx="181800" cy="327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600" b="0" u="none" strike="noStrike">
                <a:solidFill>
                  <a:srgbClr val="52796f"/>
                </a:solidFill>
                <a:effectLst/>
                <a:uFillTx/>
                <a:latin typeface="Calibri"/>
                <a:ea typeface="Calibri"/>
              </a:rPr>
              <a:t>→</a:t>
            </a:r>
            <a:endParaRPr lang="it-IT" sz="1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9" name="Text 100"/>
          <p:cNvSpPr/>
          <p:nvPr/>
        </p:nvSpPr>
        <p:spPr>
          <a:xfrm>
            <a:off x="4471560" y="2286000"/>
            <a:ext cx="181800" cy="327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600" b="0" u="none" strike="noStrike">
                <a:solidFill>
                  <a:srgbClr val="52796f"/>
                </a:solidFill>
                <a:effectLst/>
                <a:uFillTx/>
                <a:latin typeface="Calibri"/>
                <a:ea typeface="Calibri"/>
              </a:rPr>
              <a:t>→</a:t>
            </a:r>
            <a:endParaRPr lang="it-IT" sz="1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0" name="Text 101"/>
          <p:cNvSpPr/>
          <p:nvPr/>
        </p:nvSpPr>
        <p:spPr>
          <a:xfrm>
            <a:off x="2990160" y="2286000"/>
            <a:ext cx="181800" cy="327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600" b="0" u="none" strike="noStrike">
                <a:solidFill>
                  <a:srgbClr val="52796f"/>
                </a:solidFill>
                <a:effectLst/>
                <a:uFillTx/>
                <a:latin typeface="Calibri"/>
                <a:ea typeface="Calibri"/>
              </a:rPr>
              <a:t>→</a:t>
            </a:r>
            <a:endParaRPr lang="it-IT" sz="1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1" name="Text 102"/>
          <p:cNvSpPr/>
          <p:nvPr/>
        </p:nvSpPr>
        <p:spPr>
          <a:xfrm>
            <a:off x="5952600" y="2286000"/>
            <a:ext cx="181800" cy="327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600" b="0" u="none" strike="noStrike">
                <a:solidFill>
                  <a:srgbClr val="52796f"/>
                </a:solidFill>
                <a:effectLst/>
                <a:uFillTx/>
                <a:latin typeface="Calibri"/>
                <a:ea typeface="Calibri"/>
              </a:rPr>
              <a:t>→</a:t>
            </a:r>
            <a:endParaRPr lang="it-IT" sz="1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2" name="Text 103"/>
          <p:cNvSpPr/>
          <p:nvPr/>
        </p:nvSpPr>
        <p:spPr>
          <a:xfrm>
            <a:off x="7434000" y="2286000"/>
            <a:ext cx="181800" cy="327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600" b="0" u="none" strike="noStrike">
                <a:solidFill>
                  <a:srgbClr val="52796f"/>
                </a:solidFill>
                <a:effectLst/>
                <a:uFillTx/>
                <a:latin typeface="Calibri"/>
                <a:ea typeface="Calibri"/>
              </a:rPr>
              <a:t>→</a:t>
            </a:r>
            <a:endParaRPr lang="it-IT" sz="1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69" dur="indefinite" restart="never" nodeType="tmRoot">
          <p:childTnLst>
            <p:seq>
              <p:cTn id="70" dur="indefinite" nodeType="mainSeq">
                <p:childTnLst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8f9f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Shape 0"/>
          <p:cNvSpPr/>
          <p:nvPr/>
        </p:nvSpPr>
        <p:spPr>
          <a:xfrm>
            <a:off x="0" y="0"/>
            <a:ext cx="9143280" cy="474840"/>
          </a:xfrm>
          <a:prstGeom prst="rect">
            <a:avLst/>
          </a:prstGeom>
          <a:solidFill>
            <a:srgbClr val="1e3a2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44" name="Shape 1"/>
          <p:cNvSpPr/>
          <p:nvPr/>
        </p:nvSpPr>
        <p:spPr>
          <a:xfrm>
            <a:off x="0" y="0"/>
            <a:ext cx="200520" cy="474840"/>
          </a:xfrm>
          <a:prstGeom prst="rect">
            <a:avLst/>
          </a:prstGeom>
          <a:solidFill>
            <a:srgbClr val="e76f5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45" name="Text 2"/>
          <p:cNvSpPr/>
          <p:nvPr/>
        </p:nvSpPr>
        <p:spPr>
          <a:xfrm>
            <a:off x="347400" y="45720"/>
            <a:ext cx="8411760" cy="383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300" b="1" u="none" spc="51" strike="noStrike">
                <a:solidFill>
                  <a:srgbClr val="74c69d"/>
                </a:solidFill>
                <a:effectLst/>
                <a:uFillTx/>
                <a:latin typeface="Calibri"/>
                <a:ea typeface="Calibri"/>
              </a:rPr>
              <a:t>LA DASHBOARD  ·  VISIBILITÀ A TUTTI I LIVELLI</a:t>
            </a:r>
            <a:endParaRPr lang="it-IT" sz="1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6" name="Text 3"/>
          <p:cNvSpPr/>
          <p:nvPr/>
        </p:nvSpPr>
        <p:spPr>
          <a:xfrm>
            <a:off x="365760" y="594360"/>
            <a:ext cx="8228880" cy="383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800" b="1" u="none" strike="noStrike">
                <a:solidFill>
                  <a:srgbClr val="1e3a2f"/>
                </a:solidFill>
                <a:effectLst/>
                <a:uFillTx/>
                <a:latin typeface="Georgia"/>
                <a:ea typeface="Georgia"/>
              </a:rPr>
              <a:t>Cosa vede chi: la piramide della visibilità</a:t>
            </a: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7" name="Shape 4"/>
          <p:cNvSpPr/>
          <p:nvPr/>
        </p:nvSpPr>
        <p:spPr>
          <a:xfrm>
            <a:off x="457200" y="1051560"/>
            <a:ext cx="8228880" cy="529560"/>
          </a:xfrm>
          <a:prstGeom prst="rect">
            <a:avLst/>
          </a:prstGeom>
          <a:solidFill>
            <a:srgbClr val="1e3a2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48" name="Text 5"/>
          <p:cNvSpPr/>
          <p:nvPr/>
        </p:nvSpPr>
        <p:spPr>
          <a:xfrm>
            <a:off x="594360" y="1088280"/>
            <a:ext cx="7954560" cy="218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DIREZIONE GENERALE</a:t>
            </a:r>
            <a:endParaRPr lang="it-IT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9" name="Text 6"/>
          <p:cNvSpPr/>
          <p:nvPr/>
        </p:nvSpPr>
        <p:spPr>
          <a:xfrm>
            <a:off x="594360" y="1316880"/>
            <a:ext cx="7954560" cy="236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0" i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KPI aggregati per plant, trend mensili, confronto siti</a:t>
            </a:r>
            <a:endParaRPr lang="it-IT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0" name="Shape 7"/>
          <p:cNvSpPr/>
          <p:nvPr/>
        </p:nvSpPr>
        <p:spPr>
          <a:xfrm>
            <a:off x="1143000" y="1627560"/>
            <a:ext cx="6857280" cy="529560"/>
          </a:xfrm>
          <a:prstGeom prst="rect">
            <a:avLst/>
          </a:prstGeom>
          <a:solidFill>
            <a:srgbClr val="2d6a4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51" name="Text 8"/>
          <p:cNvSpPr/>
          <p:nvPr/>
        </p:nvSpPr>
        <p:spPr>
          <a:xfrm>
            <a:off x="1280160" y="1664280"/>
            <a:ext cx="6582960" cy="218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DIRETTORE DI STABILIMENTO</a:t>
            </a:r>
            <a:endParaRPr lang="it-IT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2" name="Text 9"/>
          <p:cNvSpPr/>
          <p:nvPr/>
        </p:nvSpPr>
        <p:spPr>
          <a:xfrm>
            <a:off x="1280160" y="1892880"/>
            <a:ext cx="6582960" cy="236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0" i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Tutti gli eventi aperti, stati delle azioni correttive, near miss per reparto</a:t>
            </a:r>
            <a:endParaRPr lang="it-IT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3" name="Shape 10"/>
          <p:cNvSpPr/>
          <p:nvPr/>
        </p:nvSpPr>
        <p:spPr>
          <a:xfrm>
            <a:off x="1737360" y="2203560"/>
            <a:ext cx="5668560" cy="529560"/>
          </a:xfrm>
          <a:prstGeom prst="rect">
            <a:avLst/>
          </a:prstGeom>
          <a:solidFill>
            <a:srgbClr val="52796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54" name="Text 11"/>
          <p:cNvSpPr/>
          <p:nvPr/>
        </p:nvSpPr>
        <p:spPr>
          <a:xfrm>
            <a:off x="1874520" y="2240280"/>
            <a:ext cx="5394240" cy="218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HSE MANAGER + TEAM MULTIDISCIPLINARE</a:t>
            </a:r>
            <a:endParaRPr lang="it-IT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5" name="Text 12"/>
          <p:cNvSpPr/>
          <p:nvPr/>
        </p:nvSpPr>
        <p:spPr>
          <a:xfrm>
            <a:off x="1874520" y="2468880"/>
            <a:ext cx="5394240" cy="236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0" i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Dettaglio eventi, root cause, azioni, scadenze, responsabili</a:t>
            </a:r>
            <a:endParaRPr lang="it-IT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6" name="Shape 13"/>
          <p:cNvSpPr/>
          <p:nvPr/>
        </p:nvSpPr>
        <p:spPr>
          <a:xfrm>
            <a:off x="2286000" y="2779920"/>
            <a:ext cx="4571280" cy="529560"/>
          </a:xfrm>
          <a:prstGeom prst="rect">
            <a:avLst/>
          </a:prstGeom>
          <a:solidFill>
            <a:srgbClr val="74c69d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7" name="Text 14"/>
          <p:cNvSpPr/>
          <p:nvPr/>
        </p:nvSpPr>
        <p:spPr>
          <a:xfrm>
            <a:off x="2423160" y="2816280"/>
            <a:ext cx="4296960" cy="218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1" u="none" strike="noStrike">
                <a:solidFill>
                  <a:srgbClr val="1e3a2f"/>
                </a:solidFill>
                <a:effectLst/>
                <a:uFillTx/>
                <a:latin typeface="Calibri"/>
                <a:ea typeface="Calibri"/>
              </a:rPr>
              <a:t>CAPI REPARTO / CAPILINEA</a:t>
            </a:r>
            <a:endParaRPr lang="it-IT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8" name="Text 15"/>
          <p:cNvSpPr/>
          <p:nvPr/>
        </p:nvSpPr>
        <p:spPr>
          <a:xfrm>
            <a:off x="2423160" y="3044880"/>
            <a:ext cx="4296960" cy="236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0" i="1" u="none" strike="noStrike">
                <a:solidFill>
                  <a:srgbClr val="1e3a2f"/>
                </a:solidFill>
                <a:effectLst/>
                <a:uFillTx/>
                <a:latin typeface="Calibri"/>
                <a:ea typeface="Calibri"/>
              </a:rPr>
              <a:t>Dashboard di reparto: near miss del proprio team, azioni assegnate</a:t>
            </a:r>
            <a:endParaRPr lang="it-IT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9" name="Shape 16"/>
          <p:cNvSpPr/>
          <p:nvPr/>
        </p:nvSpPr>
        <p:spPr>
          <a:xfrm>
            <a:off x="2834640" y="3355920"/>
            <a:ext cx="3474000" cy="529560"/>
          </a:xfrm>
          <a:prstGeom prst="rect">
            <a:avLst/>
          </a:prstGeom>
          <a:solidFill>
            <a:srgbClr val="e76f5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60" name="Text 17"/>
          <p:cNvSpPr/>
          <p:nvPr/>
        </p:nvSpPr>
        <p:spPr>
          <a:xfrm>
            <a:off x="2971800" y="3392280"/>
            <a:ext cx="3199680" cy="218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OPERATORI / SEGNALANTI</a:t>
            </a:r>
            <a:endParaRPr lang="it-IT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1" name="Text 18"/>
          <p:cNvSpPr/>
          <p:nvPr/>
        </p:nvSpPr>
        <p:spPr>
          <a:xfrm>
            <a:off x="2971800" y="3620880"/>
            <a:ext cx="3199680" cy="236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0" i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Stato della propria segnalazione + risposta = il feedback che cambia la cultura</a:t>
            </a:r>
            <a:endParaRPr lang="it-IT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2" name="Shape 19"/>
          <p:cNvSpPr/>
          <p:nvPr/>
        </p:nvSpPr>
        <p:spPr>
          <a:xfrm>
            <a:off x="365760" y="3913560"/>
            <a:ext cx="8411760" cy="474840"/>
          </a:xfrm>
          <a:prstGeom prst="rect">
            <a:avLst/>
          </a:prstGeom>
          <a:solidFill>
            <a:srgbClr val="ffffff"/>
          </a:solidFill>
          <a:ln w="0">
            <a:noFill/>
          </a:ln>
          <a:effectLst>
            <a:outerShdw algn="bl" blurRad="76320" dir="8100000" dist="25455" kx="0" ky="0" rotWithShape="0" sx="100000" sy="100000">
              <a:srgbClr val="000000">
                <a:alpha val="8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263" name="Image 0" descr="preencoded.png"/>
          <p:cNvPicPr/>
          <p:nvPr/>
        </p:nvPicPr>
        <p:blipFill>
          <a:blip r:embed="rId1"/>
          <a:stretch/>
        </p:blipFill>
        <p:spPr>
          <a:xfrm>
            <a:off x="457200" y="3968640"/>
            <a:ext cx="365040" cy="3650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64" name="Text 20"/>
          <p:cNvSpPr/>
          <p:nvPr/>
        </p:nvSpPr>
        <p:spPr>
          <a:xfrm>
            <a:off x="914400" y="3950280"/>
            <a:ext cx="7680240" cy="438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200" b="0" u="none" strike="noStrike">
                <a:solidFill>
                  <a:srgbClr val="0d1f1a"/>
                </a:solidFill>
                <a:effectLst/>
                <a:uFillTx/>
                <a:latin typeface="Calibri"/>
                <a:ea typeface="Calibri"/>
              </a:rPr>
              <a:t>Disponibile in rete aziendale: ogni livello accede alla propria vista in tempo reale, da qualunque dispositivo aziendale.</a:t>
            </a:r>
            <a:endParaRPr lang="it-IT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5" name="Shape 21"/>
          <p:cNvSpPr/>
          <p:nvPr/>
        </p:nvSpPr>
        <p:spPr>
          <a:xfrm>
            <a:off x="0" y="4818960"/>
            <a:ext cx="9143280" cy="324000"/>
          </a:xfrm>
          <a:prstGeom prst="rect">
            <a:avLst/>
          </a:prstGeom>
          <a:solidFill>
            <a:srgbClr val="1e3a2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66" name="Text 22"/>
          <p:cNvSpPr/>
          <p:nvPr/>
        </p:nvSpPr>
        <p:spPr>
          <a:xfrm>
            <a:off x="365760" y="4846320"/>
            <a:ext cx="841176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900" b="0" u="none" strike="noStrike">
                <a:solidFill>
                  <a:srgbClr val="7aaa8a"/>
                </a:solidFill>
                <a:effectLst/>
                <a:uFillTx/>
                <a:latin typeface="Calibri"/>
                <a:ea typeface="Calibri"/>
              </a:rPr>
              <a:t>Andrea Fani  |  Near Miss &amp; Feedback: il modello chimico-farmaceutico  |  Bologna, 8 aprile 2026</a:t>
            </a:r>
            <a:endParaRPr lang="it-IT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69" dur="indefinite" restart="never" nodeType="tmRoot">
          <p:childTnLst>
            <p:seq>
              <p:cTn id="170" dur="indefinite" nodeType="mainSeq">
                <p:childTnLst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d1f1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Shape 40"/>
          <p:cNvSpPr/>
          <p:nvPr/>
        </p:nvSpPr>
        <p:spPr>
          <a:xfrm>
            <a:off x="0" y="0"/>
            <a:ext cx="9142920" cy="474480"/>
          </a:xfrm>
          <a:prstGeom prst="rect">
            <a:avLst/>
          </a:prstGeom>
          <a:solidFill>
            <a:srgbClr val="2d6a4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68" name="Text 41"/>
          <p:cNvSpPr/>
          <p:nvPr/>
        </p:nvSpPr>
        <p:spPr>
          <a:xfrm>
            <a:off x="365760" y="64080"/>
            <a:ext cx="8411400" cy="346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200" b="1" u="none" spc="51" strike="noStrike">
                <a:solidFill>
                  <a:srgbClr val="74c69d"/>
                </a:solidFill>
                <a:effectLst/>
                <a:uFillTx/>
                <a:latin typeface="Calibri"/>
                <a:ea typeface="Calibri"/>
              </a:rPr>
              <a:t>PRIMA E DOPO  ·  COSA CAMBIA CON IL FEEDBACK STRUTTURATO</a:t>
            </a:r>
            <a:endParaRPr lang="it-IT" sz="1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69" name="Shape 82"/>
          <p:cNvSpPr/>
          <p:nvPr/>
        </p:nvSpPr>
        <p:spPr>
          <a:xfrm>
            <a:off x="320040" y="658440"/>
            <a:ext cx="2833560" cy="291600"/>
          </a:xfrm>
          <a:prstGeom prst="rect">
            <a:avLst/>
          </a:prstGeom>
          <a:solidFill>
            <a:srgbClr val="52796f">
              <a:alpha val="60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70" name="Shape 83"/>
          <p:cNvSpPr/>
          <p:nvPr/>
        </p:nvSpPr>
        <p:spPr>
          <a:xfrm>
            <a:off x="3291840" y="658440"/>
            <a:ext cx="2696400" cy="291600"/>
          </a:xfrm>
          <a:prstGeom prst="rect">
            <a:avLst/>
          </a:prstGeom>
          <a:solidFill>
            <a:srgbClr val="e76f51">
              <a:alpha val="80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71" name="Shape 84"/>
          <p:cNvSpPr/>
          <p:nvPr/>
        </p:nvSpPr>
        <p:spPr>
          <a:xfrm>
            <a:off x="6126480" y="658440"/>
            <a:ext cx="2696400" cy="291600"/>
          </a:xfrm>
          <a:prstGeom prst="rect">
            <a:avLst/>
          </a:prstGeom>
          <a:solidFill>
            <a:srgbClr val="74c69d">
              <a:alpha val="80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2" name="Text 104"/>
          <p:cNvSpPr/>
          <p:nvPr/>
        </p:nvSpPr>
        <p:spPr>
          <a:xfrm>
            <a:off x="411480" y="676800"/>
            <a:ext cx="265068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1" u="none" strike="noStrike">
                <a:solidFill>
                  <a:srgbClr val="74c69d"/>
                </a:solidFill>
                <a:effectLst/>
                <a:uFillTx/>
                <a:latin typeface="Calibri"/>
                <a:ea typeface="Calibri"/>
              </a:rPr>
              <a:t>TEMA</a:t>
            </a:r>
            <a:endParaRPr lang="it-IT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73" name="Text 105"/>
          <p:cNvSpPr/>
          <p:nvPr/>
        </p:nvSpPr>
        <p:spPr>
          <a:xfrm>
            <a:off x="3383280" y="676800"/>
            <a:ext cx="251352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1" u="none" strike="noStrike">
                <a:solidFill>
                  <a:srgbClr val="e8a202"/>
                </a:solidFill>
                <a:effectLst/>
                <a:uFillTx/>
                <a:latin typeface="Calibri"/>
                <a:ea typeface="Calibri"/>
              </a:rPr>
              <a:t>SENZA FEEDBACK</a:t>
            </a:r>
            <a:endParaRPr lang="it-IT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74" name="Text 106"/>
          <p:cNvSpPr/>
          <p:nvPr/>
        </p:nvSpPr>
        <p:spPr>
          <a:xfrm>
            <a:off x="6217920" y="676800"/>
            <a:ext cx="251352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1" u="none" strike="noStrike">
                <a:solidFill>
                  <a:srgbClr val="74c69d"/>
                </a:solidFill>
                <a:effectLst/>
                <a:uFillTx/>
                <a:latin typeface="Calibri"/>
                <a:ea typeface="Calibri"/>
              </a:rPr>
              <a:t>CON FEEDBACK</a:t>
            </a:r>
            <a:endParaRPr lang="it-IT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75" name="Shape 85"/>
          <p:cNvSpPr/>
          <p:nvPr/>
        </p:nvSpPr>
        <p:spPr>
          <a:xfrm>
            <a:off x="320040" y="987480"/>
            <a:ext cx="8502840" cy="657360"/>
          </a:xfrm>
          <a:prstGeom prst="rect">
            <a:avLst/>
          </a:prstGeom>
          <a:solidFill>
            <a:srgbClr val="1a2e25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76" name="Shape 86"/>
          <p:cNvSpPr/>
          <p:nvPr/>
        </p:nvSpPr>
        <p:spPr>
          <a:xfrm>
            <a:off x="3273480" y="987480"/>
            <a:ext cx="35640" cy="657360"/>
          </a:xfrm>
          <a:prstGeom prst="rect">
            <a:avLst/>
          </a:prstGeom>
          <a:solidFill>
            <a:srgbClr val="52796f">
              <a:alpha val="50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77" name="Shape 87"/>
          <p:cNvSpPr/>
          <p:nvPr/>
        </p:nvSpPr>
        <p:spPr>
          <a:xfrm>
            <a:off x="6108120" y="987480"/>
            <a:ext cx="35640" cy="657360"/>
          </a:xfrm>
          <a:prstGeom prst="rect">
            <a:avLst/>
          </a:prstGeom>
          <a:solidFill>
            <a:srgbClr val="52796f">
              <a:alpha val="50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78" name="Text 107"/>
          <p:cNvSpPr/>
          <p:nvPr/>
        </p:nvSpPr>
        <p:spPr>
          <a:xfrm>
            <a:off x="411480" y="1060560"/>
            <a:ext cx="2742120" cy="510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1" u="none" strike="noStrike">
                <a:solidFill>
                  <a:srgbClr val="aaccaa"/>
                </a:solidFill>
                <a:effectLst/>
                <a:uFillTx/>
                <a:latin typeface="Calibri"/>
                <a:ea typeface="Calibri"/>
              </a:rPr>
              <a:t>Segnalazione</a:t>
            </a:r>
            <a:endParaRPr lang="it-IT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79" name="Text 108"/>
          <p:cNvSpPr/>
          <p:nvPr/>
        </p:nvSpPr>
        <p:spPr>
          <a:xfrm>
            <a:off x="3364920" y="1060560"/>
            <a:ext cx="2604960" cy="510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0" u="none" strike="noStrike">
                <a:solidFill>
                  <a:srgbClr val="f4a261"/>
                </a:solidFill>
                <a:effectLst/>
                <a:uFillTx/>
                <a:latin typeface="Calibri"/>
                <a:ea typeface="Calibri"/>
              </a:rPr>
              <a:t>✗  Atto burocratico, percepito come rischio</a:t>
            </a:r>
            <a:endParaRPr lang="it-IT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80" name="Text 109"/>
          <p:cNvSpPr/>
          <p:nvPr/>
        </p:nvSpPr>
        <p:spPr>
          <a:xfrm>
            <a:off x="6199560" y="1060560"/>
            <a:ext cx="2604960" cy="510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0" u="none" strike="noStrike">
                <a:solidFill>
                  <a:srgbClr val="74c69d"/>
                </a:solidFill>
                <a:effectLst/>
                <a:uFillTx/>
                <a:latin typeface="Calibri"/>
                <a:ea typeface="Calibri"/>
              </a:rPr>
              <a:t>✓  Atto di cura verso i colleghi</a:t>
            </a:r>
            <a:endParaRPr lang="it-IT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81" name="Shape 88"/>
          <p:cNvSpPr/>
          <p:nvPr/>
        </p:nvSpPr>
        <p:spPr>
          <a:xfrm>
            <a:off x="320040" y="1682640"/>
            <a:ext cx="8502840" cy="657360"/>
          </a:xfrm>
          <a:prstGeom prst="rect">
            <a:avLst/>
          </a:prstGeom>
          <a:solidFill>
            <a:srgbClr val="162418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82" name="Shape 89"/>
          <p:cNvSpPr/>
          <p:nvPr/>
        </p:nvSpPr>
        <p:spPr>
          <a:xfrm>
            <a:off x="3273480" y="1682640"/>
            <a:ext cx="35640" cy="657360"/>
          </a:xfrm>
          <a:prstGeom prst="rect">
            <a:avLst/>
          </a:prstGeom>
          <a:solidFill>
            <a:srgbClr val="52796f">
              <a:alpha val="50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83" name="Shape 90"/>
          <p:cNvSpPr/>
          <p:nvPr/>
        </p:nvSpPr>
        <p:spPr>
          <a:xfrm>
            <a:off x="6108120" y="1682640"/>
            <a:ext cx="35640" cy="657360"/>
          </a:xfrm>
          <a:prstGeom prst="rect">
            <a:avLst/>
          </a:prstGeom>
          <a:solidFill>
            <a:srgbClr val="52796f">
              <a:alpha val="50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84" name="Text 110"/>
          <p:cNvSpPr/>
          <p:nvPr/>
        </p:nvSpPr>
        <p:spPr>
          <a:xfrm>
            <a:off x="411480" y="1755720"/>
            <a:ext cx="2742120" cy="510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1" u="none" strike="noStrike">
                <a:solidFill>
                  <a:srgbClr val="aaccaa"/>
                </a:solidFill>
                <a:effectLst/>
                <a:uFillTx/>
                <a:latin typeface="Calibri"/>
                <a:ea typeface="Calibri"/>
              </a:rPr>
              <a:t>Near miss non segnalato</a:t>
            </a:r>
            <a:endParaRPr lang="it-IT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85" name="Text 111"/>
          <p:cNvSpPr/>
          <p:nvPr/>
        </p:nvSpPr>
        <p:spPr>
          <a:xfrm>
            <a:off x="3364920" y="1755720"/>
            <a:ext cx="2604960" cy="510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0" u="none" strike="noStrike">
                <a:solidFill>
                  <a:srgbClr val="f4a261"/>
                </a:solidFill>
                <a:effectLst/>
                <a:uFillTx/>
                <a:latin typeface="Calibri"/>
                <a:ea typeface="Calibri"/>
              </a:rPr>
              <a:t>✗  La norma. "Ci penso io."</a:t>
            </a:r>
            <a:endParaRPr lang="it-IT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86" name="Text 112"/>
          <p:cNvSpPr/>
          <p:nvPr/>
        </p:nvSpPr>
        <p:spPr>
          <a:xfrm>
            <a:off x="6199560" y="1755720"/>
            <a:ext cx="2604960" cy="510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0" u="none" strike="noStrike">
                <a:solidFill>
                  <a:srgbClr val="74c69d"/>
                </a:solidFill>
                <a:effectLst/>
                <a:uFillTx/>
                <a:latin typeface="Calibri"/>
                <a:ea typeface="Calibri"/>
              </a:rPr>
              <a:t>✓  L'eccezione. "Lo segnalo per proteggere gli altri."</a:t>
            </a:r>
            <a:endParaRPr lang="it-IT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87" name="Shape 91"/>
          <p:cNvSpPr/>
          <p:nvPr/>
        </p:nvSpPr>
        <p:spPr>
          <a:xfrm>
            <a:off x="320040" y="2377440"/>
            <a:ext cx="8502840" cy="657360"/>
          </a:xfrm>
          <a:prstGeom prst="rect">
            <a:avLst/>
          </a:prstGeom>
          <a:solidFill>
            <a:srgbClr val="1a2e25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88" name="Shape 92"/>
          <p:cNvSpPr/>
          <p:nvPr/>
        </p:nvSpPr>
        <p:spPr>
          <a:xfrm>
            <a:off x="3273480" y="2377440"/>
            <a:ext cx="35640" cy="657360"/>
          </a:xfrm>
          <a:prstGeom prst="rect">
            <a:avLst/>
          </a:prstGeom>
          <a:solidFill>
            <a:srgbClr val="52796f">
              <a:alpha val="50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89" name="Shape 93"/>
          <p:cNvSpPr/>
          <p:nvPr/>
        </p:nvSpPr>
        <p:spPr>
          <a:xfrm>
            <a:off x="6108120" y="2377440"/>
            <a:ext cx="35640" cy="657360"/>
          </a:xfrm>
          <a:prstGeom prst="rect">
            <a:avLst/>
          </a:prstGeom>
          <a:solidFill>
            <a:srgbClr val="52796f">
              <a:alpha val="50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90" name="Text 113"/>
          <p:cNvSpPr/>
          <p:nvPr/>
        </p:nvSpPr>
        <p:spPr>
          <a:xfrm>
            <a:off x="411480" y="2450520"/>
            <a:ext cx="2742120" cy="510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1" u="none" strike="noStrike">
                <a:solidFill>
                  <a:srgbClr val="aaccaa"/>
                </a:solidFill>
                <a:effectLst/>
                <a:uFillTx/>
                <a:latin typeface="Calibri"/>
                <a:ea typeface="Calibri"/>
              </a:rPr>
              <a:t>Riunione di sicurezza</a:t>
            </a:r>
            <a:endParaRPr lang="it-IT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91" name="Text 114"/>
          <p:cNvSpPr/>
          <p:nvPr/>
        </p:nvSpPr>
        <p:spPr>
          <a:xfrm>
            <a:off x="3364920" y="2450520"/>
            <a:ext cx="2604960" cy="510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0" u="none" strike="noStrike">
                <a:solidFill>
                  <a:srgbClr val="f4a261"/>
                </a:solidFill>
                <a:effectLst/>
                <a:uFillTx/>
                <a:latin typeface="Calibri"/>
                <a:ea typeface="Calibri"/>
              </a:rPr>
              <a:t>✗  Monologue HSE. Silenzio operatori.</a:t>
            </a:r>
            <a:endParaRPr lang="it-IT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92" name="Text 115"/>
          <p:cNvSpPr/>
          <p:nvPr/>
        </p:nvSpPr>
        <p:spPr>
          <a:xfrm>
            <a:off x="6199560" y="2450520"/>
            <a:ext cx="2604960" cy="510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0" u="none" strike="noStrike">
                <a:solidFill>
                  <a:srgbClr val="74c69d"/>
                </a:solidFill>
                <a:effectLst/>
                <a:uFillTx/>
                <a:latin typeface="Calibri"/>
                <a:ea typeface="Calibri"/>
              </a:rPr>
              <a:t>✓  Dialogo: "La settimana scorsa avete segnalato X, ecco cosa abbiamo fatto."</a:t>
            </a:r>
            <a:endParaRPr lang="it-IT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93" name="Shape 94"/>
          <p:cNvSpPr/>
          <p:nvPr/>
        </p:nvSpPr>
        <p:spPr>
          <a:xfrm>
            <a:off x="320040" y="3072240"/>
            <a:ext cx="8502840" cy="657360"/>
          </a:xfrm>
          <a:prstGeom prst="rect">
            <a:avLst/>
          </a:prstGeom>
          <a:solidFill>
            <a:srgbClr val="162418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94" name="Shape 95"/>
          <p:cNvSpPr/>
          <p:nvPr/>
        </p:nvSpPr>
        <p:spPr>
          <a:xfrm>
            <a:off x="3273480" y="3072240"/>
            <a:ext cx="35640" cy="657360"/>
          </a:xfrm>
          <a:prstGeom prst="rect">
            <a:avLst/>
          </a:prstGeom>
          <a:solidFill>
            <a:srgbClr val="52796f">
              <a:alpha val="50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95" name="Shape 96"/>
          <p:cNvSpPr/>
          <p:nvPr/>
        </p:nvSpPr>
        <p:spPr>
          <a:xfrm>
            <a:off x="6108120" y="3072240"/>
            <a:ext cx="35640" cy="657360"/>
          </a:xfrm>
          <a:prstGeom prst="rect">
            <a:avLst/>
          </a:prstGeom>
          <a:solidFill>
            <a:srgbClr val="52796f">
              <a:alpha val="50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96" name="Text 116"/>
          <p:cNvSpPr/>
          <p:nvPr/>
        </p:nvSpPr>
        <p:spPr>
          <a:xfrm>
            <a:off x="411480" y="3145680"/>
            <a:ext cx="2742120" cy="510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1" u="none" strike="noStrike">
                <a:solidFill>
                  <a:srgbClr val="aaccaa"/>
                </a:solidFill>
                <a:effectLst/>
                <a:uFillTx/>
                <a:latin typeface="Calibri"/>
                <a:ea typeface="Calibri"/>
              </a:rPr>
              <a:t>Azione correttiva</a:t>
            </a:r>
            <a:endParaRPr lang="it-IT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97" name="Text 117"/>
          <p:cNvSpPr/>
          <p:nvPr/>
        </p:nvSpPr>
        <p:spPr>
          <a:xfrm>
            <a:off x="3364920" y="3145680"/>
            <a:ext cx="2604960" cy="510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0" u="none" strike="noStrike">
                <a:solidFill>
                  <a:srgbClr val="f4a261"/>
                </a:solidFill>
                <a:effectLst/>
                <a:uFillTx/>
                <a:latin typeface="Calibri"/>
                <a:ea typeface="Calibri"/>
              </a:rPr>
              <a:t>✗  Aperta. Dimenticata. Mai chiusa.</a:t>
            </a:r>
            <a:endParaRPr lang="it-IT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98" name="Text 118"/>
          <p:cNvSpPr/>
          <p:nvPr/>
        </p:nvSpPr>
        <p:spPr>
          <a:xfrm>
            <a:off x="6199560" y="3145680"/>
            <a:ext cx="2604960" cy="510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0" u="none" strike="noStrike">
                <a:solidFill>
                  <a:srgbClr val="74c69d"/>
                </a:solidFill>
                <a:effectLst/>
                <a:uFillTx/>
                <a:latin typeface="Calibri"/>
                <a:ea typeface="Calibri"/>
              </a:rPr>
              <a:t>✓  Owner + deadline + verifica. Chiusura comunicata a chi ha segnalato.</a:t>
            </a:r>
            <a:endParaRPr lang="it-IT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99" name="Shape 97"/>
          <p:cNvSpPr/>
          <p:nvPr/>
        </p:nvSpPr>
        <p:spPr>
          <a:xfrm>
            <a:off x="320040" y="3767400"/>
            <a:ext cx="8502840" cy="657360"/>
          </a:xfrm>
          <a:prstGeom prst="rect">
            <a:avLst/>
          </a:prstGeom>
          <a:solidFill>
            <a:srgbClr val="1a2e25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00" name="Shape 98"/>
          <p:cNvSpPr/>
          <p:nvPr/>
        </p:nvSpPr>
        <p:spPr>
          <a:xfrm>
            <a:off x="3273480" y="3767400"/>
            <a:ext cx="35640" cy="657360"/>
          </a:xfrm>
          <a:prstGeom prst="rect">
            <a:avLst/>
          </a:prstGeom>
          <a:solidFill>
            <a:srgbClr val="52796f">
              <a:alpha val="50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01" name="Shape 99"/>
          <p:cNvSpPr/>
          <p:nvPr/>
        </p:nvSpPr>
        <p:spPr>
          <a:xfrm>
            <a:off x="6108120" y="3767400"/>
            <a:ext cx="35640" cy="657360"/>
          </a:xfrm>
          <a:prstGeom prst="rect">
            <a:avLst/>
          </a:prstGeom>
          <a:solidFill>
            <a:srgbClr val="52796f">
              <a:alpha val="50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02" name="Text 119"/>
          <p:cNvSpPr/>
          <p:nvPr/>
        </p:nvSpPr>
        <p:spPr>
          <a:xfrm>
            <a:off x="411480" y="3840480"/>
            <a:ext cx="2742120" cy="510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100" b="1" u="none" strike="noStrike">
                <a:solidFill>
                  <a:srgbClr val="aaccaa"/>
                </a:solidFill>
                <a:effectLst/>
                <a:uFillTx/>
                <a:latin typeface="Calibri"/>
                <a:ea typeface="Calibri"/>
              </a:rPr>
              <a:t>KPI near miss = 0</a:t>
            </a:r>
            <a:endParaRPr lang="it-IT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03" name="Text 120"/>
          <p:cNvSpPr/>
          <p:nvPr/>
        </p:nvSpPr>
        <p:spPr>
          <a:xfrm>
            <a:off x="3364920" y="3840480"/>
            <a:ext cx="2604960" cy="510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0" u="none" strike="noStrike">
                <a:solidFill>
                  <a:srgbClr val="f4a261"/>
                </a:solidFill>
                <a:effectLst/>
                <a:uFillTx/>
                <a:latin typeface="Calibri"/>
                <a:ea typeface="Calibri"/>
              </a:rPr>
              <a:t>✗  Obiettivo: nessun near miss.</a:t>
            </a:r>
            <a:endParaRPr lang="it-IT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04" name="Text 121"/>
          <p:cNvSpPr/>
          <p:nvPr/>
        </p:nvSpPr>
        <p:spPr>
          <a:xfrm>
            <a:off x="6199560" y="3840480"/>
            <a:ext cx="2604960" cy="510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1000" b="0" u="none" strike="noStrike">
                <a:solidFill>
                  <a:srgbClr val="74c69d"/>
                </a:solidFill>
                <a:effectLst/>
                <a:uFillTx/>
                <a:latin typeface="Calibri"/>
                <a:ea typeface="Calibri"/>
              </a:rPr>
              <a:t>✓  Problema: sistema che non funziona.</a:t>
            </a:r>
            <a:endParaRPr lang="it-IT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05" name="Shape 100"/>
          <p:cNvSpPr/>
          <p:nvPr/>
        </p:nvSpPr>
        <p:spPr>
          <a:xfrm>
            <a:off x="0" y="4818960"/>
            <a:ext cx="9142920" cy="323640"/>
          </a:xfrm>
          <a:prstGeom prst="rect">
            <a:avLst/>
          </a:prstGeom>
          <a:solidFill>
            <a:srgbClr val="1e3a2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it-IT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06" name="Text 122"/>
          <p:cNvSpPr/>
          <p:nvPr/>
        </p:nvSpPr>
        <p:spPr>
          <a:xfrm>
            <a:off x="365760" y="4846320"/>
            <a:ext cx="841140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en-US" sz="900" b="0" u="none" strike="noStrike">
                <a:solidFill>
                  <a:srgbClr val="7aaa8a"/>
                </a:solidFill>
                <a:effectLst/>
                <a:uFillTx/>
                <a:latin typeface="Calibri"/>
                <a:ea typeface="Calibri"/>
              </a:rPr>
              <a:t>Andrea Fani  |  Near Miss &amp; Feedback: il modello chimico-farmaceutico  |  Bologna, 8 aprile 2026</a:t>
            </a:r>
            <a:endParaRPr lang="it-IT" sz="9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21" dur="indefinite" restart="never" nodeType="tmRoot">
          <p:childTnLst>
            <p:seq>
              <p:cTn id="222" dur="indefinite" nodeType="mainSeq">
                <p:childTnLst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</TotalTime>
  <Application>LibreOffice/25.8.4.2$Windows_X86_64 LibreOffice_project/290daaa01b999472f0c7a3890eb6a550fd74c6df</Application>
  <AppVersion>15.0000</AppVersion>
  <Words>0</Words>
  <Paragraphs>0</Paragraphs>
  <Company>PptxGenJS</Company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2026-03-30T08:56:31Z</dcterms:created>
  <dc:creator>PptxGenJS</dc:creator>
  <dc:description/>
  <dc:language>it-IT</dc:language>
  <cp:lastModifiedBy/>
  <dcterms:modified xsi:type="dcterms:W3CDTF">2026-04-01T10:25:33Z</dcterms:modified>
  <cp:revision>3</cp:revision>
  <dc:subject>PptxGenJS Presentation</dc:subject>
  <dc:title>Near Miss &amp; Feedback — Andrea Fani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13</vt:i4>
  </property>
  <property fmtid="{D5CDD505-2E9C-101B-9397-08002B2CF9AE}" pid="3" name="PresentationFormat">
    <vt:lpwstr>On-screen Show (16:9)</vt:lpwstr>
  </property>
  <property fmtid="{D5CDD505-2E9C-101B-9397-08002B2CF9AE}" pid="4" name="Slides">
    <vt:i4>13</vt:i4>
  </property>
</Properties>
</file>